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354" r:id="rId3"/>
    <p:sldId id="487" r:id="rId4"/>
    <p:sldId id="488" r:id="rId5"/>
    <p:sldId id="491" r:id="rId6"/>
    <p:sldId id="492" r:id="rId7"/>
    <p:sldId id="493" r:id="rId8"/>
    <p:sldId id="489" r:id="rId9"/>
    <p:sldId id="500" r:id="rId10"/>
    <p:sldId id="494" r:id="rId11"/>
    <p:sldId id="499" r:id="rId12"/>
    <p:sldId id="495" r:id="rId13"/>
    <p:sldId id="481" r:id="rId14"/>
    <p:sldId id="496" r:id="rId15"/>
    <p:sldId id="497" r:id="rId16"/>
    <p:sldId id="498" r:id="rId17"/>
    <p:sldId id="484" r:id="rId18"/>
    <p:sldId id="485" r:id="rId19"/>
    <p:sldId id="265" r:id="rId20"/>
    <p:sldId id="483" r:id="rId21"/>
    <p:sldId id="347" r:id="rId22"/>
    <p:sldId id="336" r:id="rId23"/>
    <p:sldId id="338" r:id="rId24"/>
    <p:sldId id="486" r:id="rId25"/>
    <p:sldId id="339" r:id="rId26"/>
    <p:sldId id="340" r:id="rId27"/>
    <p:sldId id="341" r:id="rId28"/>
    <p:sldId id="342" r:id="rId29"/>
    <p:sldId id="343" r:id="rId30"/>
    <p:sldId id="344" r:id="rId31"/>
    <p:sldId id="346" r:id="rId32"/>
    <p:sldId id="345" r:id="rId33"/>
    <p:sldId id="337" r:id="rId34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8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0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5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523EB7B-AEFD-4858-8FE0-E7CBDFFF1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29AC2-5E50-423D-BAB5-784732667799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0866FC-F5E7-4FFA-B871-5C1D97306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B1FE562-D0C1-44AD-ABAF-DCFAD52C0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5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2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64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CAE631A-D960-40B4-8FBD-246AE46AA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B37A3E-A53A-4911-BAEC-910036916088}" type="slidenum">
              <a:rPr lang="en-US" altLang="pt-BR" smtClean="0"/>
              <a:pPr>
                <a:spcBef>
                  <a:spcPct val="0"/>
                </a:spcBef>
              </a:pPr>
              <a:t>20</a:t>
            </a:fld>
            <a:endParaRPr lang="en-US" altLang="pt-B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C436320-E1CE-41A9-9925-8BC003496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EE08D9D-A1EA-4E14-9D63-B442226B6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DF525BD-2AF3-432C-ADFF-9C75232C8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F755F-1772-46C9-940E-D717FAB473B4}" type="slidenum">
              <a:rPr lang="en-US" altLang="pt-BR" smtClean="0"/>
              <a:pPr>
                <a:spcBef>
                  <a:spcPct val="0"/>
                </a:spcBef>
              </a:pPr>
              <a:t>21</a:t>
            </a:fld>
            <a:endParaRPr lang="en-US" altLang="pt-B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C668C8F-9220-4F9B-A818-894BAD736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5513CB0-E4B7-455D-8C00-FE4D59CC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4F6AB15-E497-4EE5-9892-9A4DA8A34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683B2-44BE-46BB-A518-6C810E140B97}" type="slidenum">
              <a:rPr lang="en-US" altLang="pt-BR" smtClean="0"/>
              <a:pPr>
                <a:spcBef>
                  <a:spcPct val="0"/>
                </a:spcBef>
              </a:pPr>
              <a:t>22</a:t>
            </a:fld>
            <a:endParaRPr lang="en-US" altLang="pt-B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2214DB1-0CBF-446D-B5B2-55CC08AAA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63A9B3B-CC20-47C7-815C-B4C9D660C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916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2B51EFF-A236-4925-9C24-86FFBDB34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F82FF-559D-4B0C-8AB1-1F03E96908E4}" type="slidenum">
              <a:rPr lang="en-US" altLang="pt-BR" smtClean="0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0AD3D68-564C-4B5B-AB8E-43FDEDE7C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2AB388-B6DF-4272-9448-6C540358B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048B8A0-4357-4662-8B91-1802F3AB9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5B3EC-C10D-4AB4-9A5E-249DFE5B92AF}" type="slidenum">
              <a:rPr lang="en-US" altLang="pt-BR" smtClean="0"/>
              <a:pPr>
                <a:spcBef>
                  <a:spcPct val="0"/>
                </a:spcBef>
              </a:pPr>
              <a:t>24</a:t>
            </a:fld>
            <a:endParaRPr lang="en-US" altLang="pt-B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78B235E-6DFA-4DB1-9027-2F1586990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62B6CB1-D714-4D03-AC4B-75E6F01B3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2DF1D0F-0F0B-460D-912C-76C1D4F16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3EB44-0532-4BB2-B3DB-AC0CB823C341}" type="slidenum">
              <a:rPr lang="en-US" altLang="pt-BR" smtClean="0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48A47E5-9EFA-4048-9DB1-1E0A32EED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379DACB-4A35-4FC7-B83E-79DE6E7A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1C2005F-4C90-4E1F-AAB8-F86742B12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49475-2008-4D9F-B477-AF5A4F1DA306}" type="slidenum">
              <a:rPr lang="en-US" altLang="pt-BR" smtClean="0"/>
              <a:pPr>
                <a:spcBef>
                  <a:spcPct val="0"/>
                </a:spcBef>
              </a:pPr>
              <a:t>26</a:t>
            </a:fld>
            <a:endParaRPr lang="en-US" altLang="pt-B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3D0F96A-AED4-4281-860E-C6E741DD1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7747FF4-F4E9-4DE3-A2C5-AB687A6D9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EF1E8B7-48F9-4FD4-976B-041BE87BE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3E4B5-2232-4998-80F0-FC2C7B985A68}" type="slidenum">
              <a:rPr lang="en-US" altLang="pt-BR" smtClean="0"/>
              <a:pPr>
                <a:spcBef>
                  <a:spcPct val="0"/>
                </a:spcBef>
              </a:pPr>
              <a:t>27</a:t>
            </a:fld>
            <a:endParaRPr lang="en-US" altLang="pt-B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48218D8-3FEC-42D2-8A12-687F8D3C4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ED44BAD-9BC6-4C12-B679-6A2EF2EAD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012FBE-CB70-4EBC-842F-A81BAF115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2EEA4-B427-43A7-A64D-2BD1C2B18E0C}" type="slidenum">
              <a:rPr lang="en-US" altLang="pt-BR" smtClean="0"/>
              <a:pPr>
                <a:spcBef>
                  <a:spcPct val="0"/>
                </a:spcBef>
              </a:pPr>
              <a:t>28</a:t>
            </a:fld>
            <a:endParaRPr lang="en-US" altLang="pt-B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E8B706B-629D-430A-996C-AAE630819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E7E28EF6-9239-47AF-9A00-9C47B7860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AA6D3B7-3051-4135-89DB-552A52259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6644D5-1C36-4BCD-B985-3A0D2AC22C06}" type="slidenum">
              <a:rPr lang="en-US" altLang="pt-BR" smtClean="0"/>
              <a:pPr>
                <a:spcBef>
                  <a:spcPct val="0"/>
                </a:spcBef>
              </a:pPr>
              <a:t>29</a:t>
            </a:fld>
            <a:endParaRPr lang="en-US" altLang="pt-BR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EF21BCF-4239-458B-8EDA-D4B40EE56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361D5067-2D4F-434C-8E27-D2656005D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67875D1-A74D-46DA-A605-3907D15E4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D694DB-3CB8-4ED7-A742-835EAF9AB752}" type="slidenum">
              <a:rPr lang="en-US" altLang="pt-BR" smtClean="0"/>
              <a:pPr>
                <a:spcBef>
                  <a:spcPct val="0"/>
                </a:spcBef>
              </a:pPr>
              <a:t>30</a:t>
            </a:fld>
            <a:endParaRPr lang="en-US" altLang="pt-B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3366CFD-8B8C-4E72-B2FD-C16DA2857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8D3FF7A-8F4E-4812-8A56-9E0CCAEC8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1375169-1033-419F-BA73-A537B7A21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C8A00-83A2-4710-B9EF-8D5A300823B6}" type="slidenum">
              <a:rPr lang="en-US" altLang="pt-BR" smtClean="0"/>
              <a:pPr>
                <a:spcBef>
                  <a:spcPct val="0"/>
                </a:spcBef>
              </a:pPr>
              <a:t>31</a:t>
            </a:fld>
            <a:endParaRPr lang="en-US" altLang="pt-B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D7C4C4A-F672-431C-9136-D0F7B561F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51BB99D-4F99-4B27-8D08-A41D109E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39768F5-3B6D-4E89-8C42-1146EA3C0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F84112-1886-42B4-BE41-361CA36C5EAA}" type="slidenum">
              <a:rPr lang="en-US" altLang="pt-BR" smtClean="0"/>
              <a:pPr>
                <a:spcBef>
                  <a:spcPct val="0"/>
                </a:spcBef>
              </a:pPr>
              <a:t>32</a:t>
            </a:fld>
            <a:endParaRPr lang="en-US" altLang="pt-BR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03C0E97C-A205-44A5-AC3B-01FBD8A6B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649F6FB-5568-498A-B0F1-C00A72ED1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5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3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2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8D5A82-83B2-4950-B2F9-7128B55AA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2E61-6D75-4EEB-84D2-088D89F085C7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4A347-E2FF-42A1-A486-43A83163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7A9BD8-F75F-44C4-AA57-39457F91E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970" y="323784"/>
            <a:ext cx="10179562" cy="3285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72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3404"/>
            <a:ext cx="7334250" cy="4153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3AAE2A2-5D12-409F-98D6-B914B9A59A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414D943-6F5B-4919-BFCC-911D07E237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3E60EA-D276-4752-83F6-81254D936C4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59C170A-DE9C-4C6D-9754-324B758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114">
              <a:lnSpc>
                <a:spcPts val="1612"/>
              </a:lnSpc>
              <a:defRPr sz="1384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A4583FB9-998E-47B0-A2D0-55375E2AD1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0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Controlador - Tipos de 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AD9988C0-B7EB-4991-9C59-14945D88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861" y="315769"/>
            <a:ext cx="550900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Microprocessadores DSP</a:t>
            </a:r>
            <a:endParaRPr lang="pt-BR" altLang="en-US" sz="3428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48F078-D218-445A-8189-A6F3B8624FA9}"/>
              </a:ext>
            </a:extLst>
          </p:cNvPr>
          <p:cNvSpPr txBox="1"/>
          <p:nvPr/>
        </p:nvSpPr>
        <p:spPr>
          <a:xfrm>
            <a:off x="4515861" y="1819189"/>
            <a:ext cx="5283135" cy="401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charset="0"/>
                <a:cs typeface="Arial" charset="0"/>
              </a:rPr>
              <a:t>A tecnologia DSP está presente atualmente em infinitos dispositivos como celulares, computadores multimídia, gravadores de vídeo, CD players, controladores de disco rígido, modems e televisores, </a:t>
            </a:r>
            <a:r>
              <a:rPr lang="pt-BR" sz="2142" dirty="0">
                <a:solidFill>
                  <a:srgbClr val="FF0000"/>
                </a:solidFill>
                <a:latin typeface="Arial" charset="0"/>
                <a:cs typeface="Arial" charset="0"/>
              </a:rPr>
              <a:t>servo conversores</a:t>
            </a:r>
            <a:r>
              <a:rPr lang="pt-BR" sz="2142" dirty="0">
                <a:latin typeface="Arial" charset="0"/>
                <a:cs typeface="Arial" charset="0"/>
              </a:rPr>
              <a:t>, etc.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>
              <a:latin typeface="Arial" charset="0"/>
              <a:cs typeface="Arial" charset="0"/>
            </a:endParaRP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latin typeface="Arial" charset="0"/>
                <a:cs typeface="Arial" charset="0"/>
              </a:rPr>
              <a:t>Esta presente nas mais diversas áreas, como militar, médica, científica, automotiva e robótica. </a:t>
            </a:r>
          </a:p>
          <a:p>
            <a:pPr>
              <a:defRPr/>
            </a:pPr>
            <a:endParaRPr lang="en-US" sz="1928" dirty="0">
              <a:latin typeface="Arial" charset="0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A9D04C-7884-47EB-B773-33530C931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4" y="1338987"/>
            <a:ext cx="3924000" cy="28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0"/>
            <a:ext cx="443452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1927465-04A4-4E01-A591-112C1F88C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9" y="1224007"/>
            <a:ext cx="3986279" cy="370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59D1C9-1842-4BCD-9217-88575C5FFE91}"/>
              </a:ext>
            </a:extLst>
          </p:cNvPr>
          <p:cNvSpPr txBox="1"/>
          <p:nvPr/>
        </p:nvSpPr>
        <p:spPr>
          <a:xfrm>
            <a:off x="4722853" y="1486002"/>
            <a:ext cx="54633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cs typeface="Arial" charset="0"/>
              </a:rPr>
              <a:t>3. Os de </a:t>
            </a:r>
            <a:r>
              <a:rPr lang="pt-B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arquitetura RISC </a:t>
            </a:r>
            <a:r>
              <a:rPr lang="pt-BR" sz="2000" dirty="0">
                <a:latin typeface="Arial" charset="0"/>
                <a:cs typeface="Arial" charset="0"/>
              </a:rPr>
              <a:t>(</a:t>
            </a:r>
            <a:r>
              <a:rPr lang="pt-PT" sz="2000" dirty="0">
                <a:latin typeface="Arial" charset="0"/>
                <a:cs typeface="Arial" charset="0"/>
              </a:rPr>
              <a:t>Reduced Instruction Set Computer),</a:t>
            </a:r>
            <a:r>
              <a:rPr lang="pt-BR" sz="2000" dirty="0">
                <a:latin typeface="Arial" charset="0"/>
                <a:cs typeface="Arial" charset="0"/>
              </a:rPr>
              <a:t> arquitetura utilizada pelo </a:t>
            </a:r>
            <a:r>
              <a:rPr lang="en-US" sz="2000" dirty="0" err="1">
                <a:latin typeface="Arial" charset="0"/>
                <a:cs typeface="Arial" charset="0"/>
              </a:rPr>
              <a:t>servoconversor</a:t>
            </a:r>
            <a:r>
              <a:rPr lang="en-US" sz="2000" dirty="0">
                <a:latin typeface="Arial" charset="0"/>
                <a:cs typeface="Arial" charset="0"/>
              </a:rPr>
              <a:t> WEG SCA-05).</a:t>
            </a:r>
          </a:p>
          <a:p>
            <a:pPr algn="just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000" dirty="0">
                <a:latin typeface="Arial" charset="0"/>
                <a:cs typeface="Arial" charset="0"/>
              </a:rPr>
              <a:t>4. </a:t>
            </a:r>
            <a:r>
              <a:rPr lang="en-US" sz="2000" dirty="0" err="1">
                <a:latin typeface="Arial" charset="0"/>
                <a:cs typeface="Arial" charset="0"/>
              </a:rPr>
              <a:t>Os</a:t>
            </a:r>
            <a:r>
              <a:rPr lang="en-US" sz="2000" dirty="0">
                <a:latin typeface="Arial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arquitetura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FPGA </a:t>
            </a:r>
            <a:r>
              <a:rPr lang="en-US" sz="2000" dirty="0">
                <a:latin typeface="Arial" charset="0"/>
                <a:cs typeface="Arial" charset="0"/>
              </a:rPr>
              <a:t>(Field Programmable Gate Array), </a:t>
            </a:r>
            <a:r>
              <a:rPr lang="en-US" sz="2000" dirty="0" err="1">
                <a:latin typeface="Arial" charset="0"/>
                <a:cs typeface="Arial" charset="0"/>
              </a:rPr>
              <a:t>arquitetura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utilizada</a:t>
            </a:r>
            <a:r>
              <a:rPr lang="en-US" sz="2000" dirty="0">
                <a:latin typeface="Arial" charset="0"/>
                <a:cs typeface="Arial" charset="0"/>
              </a:rPr>
              <a:t> pela National Instruments.</a:t>
            </a:r>
          </a:p>
        </p:txBody>
      </p:sp>
    </p:spTree>
    <p:extLst>
      <p:ext uri="{BB962C8B-B14F-4D97-AF65-F5344CB8AC3E}">
        <p14:creationId xmlns:p14="http://schemas.microsoft.com/office/powerpoint/2010/main" val="27935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AD9988C0-B7EB-4991-9C59-14945D88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861" y="315769"/>
            <a:ext cx="550900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Microprocessadores DSP</a:t>
            </a:r>
            <a:endParaRPr lang="pt-BR" altLang="en-US" sz="3428" dirty="0"/>
          </a:p>
        </p:txBody>
      </p:sp>
      <p:pic>
        <p:nvPicPr>
          <p:cNvPr id="10" name="Picture 13" descr="C:\Técnico\Manuais\Controladores\MP's\MP2000IEC\PH.MP2000iec.03.rightwhite.jpg">
            <a:extLst>
              <a:ext uri="{FF2B5EF4-FFF2-40B4-BE49-F238E27FC236}">
                <a16:creationId xmlns:a16="http://schemas.microsoft.com/office/drawing/2014/main" id="{B6EDCDDA-1908-4525-ACF0-92707E23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94" y="1735686"/>
            <a:ext cx="3917527" cy="33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">
            <a:extLst>
              <a:ext uri="{FF2B5EF4-FFF2-40B4-BE49-F238E27FC236}">
                <a16:creationId xmlns:a16="http://schemas.microsoft.com/office/drawing/2014/main" id="{66E350D9-566E-42FE-A858-4754C838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2" y="1150263"/>
            <a:ext cx="2545372" cy="50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9">
            <a:extLst>
              <a:ext uri="{FF2B5EF4-FFF2-40B4-BE49-F238E27FC236}">
                <a16:creationId xmlns:a16="http://schemas.microsoft.com/office/drawing/2014/main" id="{E70D1C72-B927-4A00-8768-D0CAD88188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9570" y="5493299"/>
            <a:ext cx="2016574" cy="1276936"/>
            <a:chOff x="2856" y="817"/>
            <a:chExt cx="2120" cy="1343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783B1B3-724F-4881-8FFD-80745CA429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9" y="828"/>
              <a:ext cx="2103" cy="409"/>
            </a:xfrm>
            <a:custGeom>
              <a:avLst/>
              <a:gdLst>
                <a:gd name="T0" fmla="*/ 0 w 2103"/>
                <a:gd name="T1" fmla="*/ 1140 h 1320"/>
                <a:gd name="T2" fmla="*/ 33 w 2103"/>
                <a:gd name="T3" fmla="*/ 96 h 1320"/>
                <a:gd name="T4" fmla="*/ 117 w 2103"/>
                <a:gd name="T5" fmla="*/ 87 h 1320"/>
                <a:gd name="T6" fmla="*/ 138 w 2103"/>
                <a:gd name="T7" fmla="*/ 12 h 1320"/>
                <a:gd name="T8" fmla="*/ 1995 w 2103"/>
                <a:gd name="T9" fmla="*/ 0 h 1320"/>
                <a:gd name="T10" fmla="*/ 2091 w 2103"/>
                <a:gd name="T11" fmla="*/ 423 h 1320"/>
                <a:gd name="T12" fmla="*/ 2103 w 2103"/>
                <a:gd name="T13" fmla="*/ 1161 h 1320"/>
                <a:gd name="T14" fmla="*/ 2034 w 2103"/>
                <a:gd name="T15" fmla="*/ 1239 h 1320"/>
                <a:gd name="T16" fmla="*/ 2031 w 2103"/>
                <a:gd name="T17" fmla="*/ 1320 h 1320"/>
                <a:gd name="T18" fmla="*/ 183 w 2103"/>
                <a:gd name="T19" fmla="*/ 1314 h 1320"/>
                <a:gd name="T20" fmla="*/ 159 w 2103"/>
                <a:gd name="T21" fmla="*/ 1275 h 1320"/>
                <a:gd name="T22" fmla="*/ 90 w 2103"/>
                <a:gd name="T23" fmla="*/ 1248 h 1320"/>
                <a:gd name="T24" fmla="*/ 75 w 2103"/>
                <a:gd name="T25" fmla="*/ 1149 h 1320"/>
                <a:gd name="T26" fmla="*/ 0 w 2103"/>
                <a:gd name="T27" fmla="*/ 1140 h 13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3"/>
                <a:gd name="T43" fmla="*/ 0 h 1320"/>
                <a:gd name="T44" fmla="*/ 2103 w 2103"/>
                <a:gd name="T45" fmla="*/ 1320 h 13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3" h="1320">
                  <a:moveTo>
                    <a:pt x="0" y="1140"/>
                  </a:moveTo>
                  <a:lnTo>
                    <a:pt x="33" y="96"/>
                  </a:lnTo>
                  <a:lnTo>
                    <a:pt x="117" y="87"/>
                  </a:lnTo>
                  <a:lnTo>
                    <a:pt x="138" y="12"/>
                  </a:lnTo>
                  <a:lnTo>
                    <a:pt x="1995" y="0"/>
                  </a:lnTo>
                  <a:lnTo>
                    <a:pt x="2091" y="423"/>
                  </a:lnTo>
                  <a:lnTo>
                    <a:pt x="2103" y="1161"/>
                  </a:lnTo>
                  <a:lnTo>
                    <a:pt x="2034" y="1239"/>
                  </a:lnTo>
                  <a:lnTo>
                    <a:pt x="2031" y="1320"/>
                  </a:lnTo>
                  <a:lnTo>
                    <a:pt x="183" y="1314"/>
                  </a:lnTo>
                  <a:lnTo>
                    <a:pt x="159" y="1275"/>
                  </a:lnTo>
                  <a:lnTo>
                    <a:pt x="90" y="1248"/>
                  </a:lnTo>
                  <a:lnTo>
                    <a:pt x="75" y="1149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pt-BR" sz="1928"/>
            </a:p>
          </p:txBody>
        </p:sp>
        <p:pic>
          <p:nvPicPr>
            <p:cNvPr id="15" name="Picture 11" descr="MP2201_a">
              <a:extLst>
                <a:ext uri="{FF2B5EF4-FFF2-40B4-BE49-F238E27FC236}">
                  <a16:creationId xmlns:a16="http://schemas.microsoft.com/office/drawing/2014/main" id="{717B548A-DD33-40E4-82EA-1D2146040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817"/>
              <a:ext cx="2120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79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400EE-956E-4BA9-9CE1-3FC11F47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60" y="1149414"/>
            <a:ext cx="8493076" cy="10933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571" kern="0"/>
              <a:t>Os servos Sigma-5 podem operar com a maioria dos controladores  disponíveis no mercado, incluindo Controladores de Movimento, CNC’s, posicionadores e CLP’s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71" kern="0"/>
          </a:p>
        </p:txBody>
      </p:sp>
      <p:pic>
        <p:nvPicPr>
          <p:cNvPr id="49155" name="Picture 211" descr="servo amplifier_200W">
            <a:extLst>
              <a:ext uri="{FF2B5EF4-FFF2-40B4-BE49-F238E27FC236}">
                <a16:creationId xmlns:a16="http://schemas.microsoft.com/office/drawing/2014/main" id="{ACC9C735-C5F1-4964-80CE-E301209D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62" y="2327732"/>
            <a:ext cx="3359823" cy="46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Group 129">
            <a:extLst>
              <a:ext uri="{FF2B5EF4-FFF2-40B4-BE49-F238E27FC236}">
                <a16:creationId xmlns:a16="http://schemas.microsoft.com/office/drawing/2014/main" id="{974B911E-5CEA-41C0-8C77-2D5391EF28BA}"/>
              </a:ext>
            </a:extLst>
          </p:cNvPr>
          <p:cNvGrpSpPr>
            <a:grpSpLocks/>
          </p:cNvGrpSpPr>
          <p:nvPr/>
        </p:nvGrpSpPr>
        <p:grpSpPr bwMode="auto">
          <a:xfrm>
            <a:off x="1606876" y="2939846"/>
            <a:ext cx="865461" cy="1909455"/>
            <a:chOff x="1406" y="3136"/>
            <a:chExt cx="509" cy="1123"/>
          </a:xfrm>
        </p:grpSpPr>
        <p:sp>
          <p:nvSpPr>
            <p:cNvPr id="49192" name="Rectangle 130">
              <a:extLst>
                <a:ext uri="{FF2B5EF4-FFF2-40B4-BE49-F238E27FC236}">
                  <a16:creationId xmlns:a16="http://schemas.microsoft.com/office/drawing/2014/main" id="{05ABC540-1A4C-4110-B020-3FEB1F7C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136"/>
              <a:ext cx="505" cy="1102"/>
            </a:xfrm>
            <a:prstGeom prst="rect">
              <a:avLst/>
            </a:prstGeom>
            <a:solidFill>
              <a:srgbClr val="FFFEE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graphicFrame>
          <p:nvGraphicFramePr>
            <p:cNvPr id="49193" name="Object 131">
              <a:hlinkClick r:id="" action="ppaction://ole?verb=0"/>
              <a:extLst>
                <a:ext uri="{FF2B5EF4-FFF2-40B4-BE49-F238E27FC236}">
                  <a16:creationId xmlns:a16="http://schemas.microsoft.com/office/drawing/2014/main" id="{F82F6A4B-D556-4018-A2C2-8A65CA50180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41" y="3152"/>
            <a:ext cx="78" cy="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1600560" imgH="1664280" progId="Word.Document.8">
                    <p:embed/>
                  </p:oleObj>
                </mc:Choice>
                <mc:Fallback>
                  <p:oleObj name="Document" r:id="rId4" imgW="1600560" imgH="1664280" progId="Word.Document.8">
                    <p:embed/>
                    <p:pic>
                      <p:nvPicPr>
                        <p:cNvPr id="49193" name="Object 131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F82F6A4B-D556-4018-A2C2-8A65CA501808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3152"/>
                          <a:ext cx="78" cy="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94" name="Rectangle 132">
              <a:extLst>
                <a:ext uri="{FF2B5EF4-FFF2-40B4-BE49-F238E27FC236}">
                  <a16:creationId xmlns:a16="http://schemas.microsoft.com/office/drawing/2014/main" id="{003FB18D-2366-44A8-9856-F62C7146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3139"/>
              <a:ext cx="3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643" b="1">
                  <a:solidFill>
                    <a:srgbClr val="000000"/>
                  </a:solidFill>
                </a:rPr>
                <a:t> YASKAWA</a:t>
              </a:r>
            </a:p>
          </p:txBody>
        </p:sp>
        <p:sp>
          <p:nvSpPr>
            <p:cNvPr id="49195" name="Oval 133">
              <a:extLst>
                <a:ext uri="{FF2B5EF4-FFF2-40B4-BE49-F238E27FC236}">
                  <a16:creationId xmlns:a16="http://schemas.microsoft.com/office/drawing/2014/main" id="{0715E3AD-AAA8-49E4-8AAB-B09959975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3245"/>
              <a:ext cx="16" cy="16"/>
            </a:xfrm>
            <a:prstGeom prst="ellipse">
              <a:avLst/>
            </a:prstGeom>
            <a:solidFill>
              <a:srgbClr val="00AE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196" name="Rectangle 134">
              <a:extLst>
                <a:ext uri="{FF2B5EF4-FFF2-40B4-BE49-F238E27FC236}">
                  <a16:creationId xmlns:a16="http://schemas.microsoft.com/office/drawing/2014/main" id="{3DF16E2D-9FE3-445F-85C0-56150AB92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207"/>
              <a:ext cx="26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 POWER</a:t>
              </a:r>
            </a:p>
          </p:txBody>
        </p:sp>
        <p:sp>
          <p:nvSpPr>
            <p:cNvPr id="49197" name="Rectangle 135">
              <a:extLst>
                <a:ext uri="{FF2B5EF4-FFF2-40B4-BE49-F238E27FC236}">
                  <a16:creationId xmlns:a16="http://schemas.microsoft.com/office/drawing/2014/main" id="{3DDB26A9-5041-4441-A775-77FEBB131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352"/>
              <a:ext cx="68" cy="124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198" name="AutoShape 136">
              <a:extLst>
                <a:ext uri="{FF2B5EF4-FFF2-40B4-BE49-F238E27FC236}">
                  <a16:creationId xmlns:a16="http://schemas.microsoft.com/office/drawing/2014/main" id="{B2AA3697-BADB-4609-A7EB-51754A497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3364"/>
              <a:ext cx="42" cy="100"/>
            </a:xfrm>
            <a:prstGeom prst="roundRect">
              <a:avLst>
                <a:gd name="adj" fmla="val 12495"/>
              </a:avLst>
            </a:prstGeom>
            <a:solidFill>
              <a:srgbClr val="47474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199" name="Rectangle 137">
              <a:extLst>
                <a:ext uri="{FF2B5EF4-FFF2-40B4-BE49-F238E27FC236}">
                  <a16:creationId xmlns:a16="http://schemas.microsoft.com/office/drawing/2014/main" id="{60C8E13C-71F2-46AE-9C34-04BF8882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4103"/>
              <a:ext cx="398" cy="44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0" name="AutoShape 138">
              <a:extLst>
                <a:ext uri="{FF2B5EF4-FFF2-40B4-BE49-F238E27FC236}">
                  <a16:creationId xmlns:a16="http://schemas.microsoft.com/office/drawing/2014/main" id="{65A94678-5AB8-4C2E-8A25-F74DACD7E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3958"/>
              <a:ext cx="29" cy="98"/>
            </a:xfrm>
            <a:prstGeom prst="roundRect">
              <a:avLst>
                <a:gd name="adj" fmla="val 12495"/>
              </a:avLst>
            </a:prstGeom>
            <a:solidFill>
              <a:srgbClr val="91919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1" name="AutoShape 139">
              <a:extLst>
                <a:ext uri="{FF2B5EF4-FFF2-40B4-BE49-F238E27FC236}">
                  <a16:creationId xmlns:a16="http://schemas.microsoft.com/office/drawing/2014/main" id="{2B78E04B-6E97-47D0-B742-BEFADC056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958"/>
              <a:ext cx="30" cy="98"/>
            </a:xfrm>
            <a:prstGeom prst="roundRect">
              <a:avLst>
                <a:gd name="adj" fmla="val 12495"/>
              </a:avLst>
            </a:prstGeom>
            <a:solidFill>
              <a:srgbClr val="91919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2" name="Rectangle 140">
              <a:extLst>
                <a:ext uri="{FF2B5EF4-FFF2-40B4-BE49-F238E27FC236}">
                  <a16:creationId xmlns:a16="http://schemas.microsoft.com/office/drawing/2014/main" id="{623574BE-34F3-4E5B-8273-EA182330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3492"/>
              <a:ext cx="43" cy="10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3" name="AutoShape 141">
              <a:extLst>
                <a:ext uri="{FF2B5EF4-FFF2-40B4-BE49-F238E27FC236}">
                  <a16:creationId xmlns:a16="http://schemas.microsoft.com/office/drawing/2014/main" id="{529BBFC9-6EDF-4157-848E-A8B03C70D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3499"/>
              <a:ext cx="29" cy="89"/>
            </a:xfrm>
            <a:prstGeom prst="roundRect">
              <a:avLst>
                <a:gd name="adj" fmla="val 12495"/>
              </a:avLst>
            </a:prstGeom>
            <a:solidFill>
              <a:srgbClr val="91919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4" name="Oval 142">
              <a:extLst>
                <a:ext uri="{FF2B5EF4-FFF2-40B4-BE49-F238E27FC236}">
                  <a16:creationId xmlns:a16="http://schemas.microsoft.com/office/drawing/2014/main" id="{BE00342C-BD45-488B-807C-F3BA561A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3277"/>
              <a:ext cx="16" cy="16"/>
            </a:xfrm>
            <a:prstGeom prst="ellipse">
              <a:avLst/>
            </a:prstGeom>
            <a:solidFill>
              <a:srgbClr val="E5405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5" name="Rectangle 143">
              <a:extLst>
                <a:ext uri="{FF2B5EF4-FFF2-40B4-BE49-F238E27FC236}">
                  <a16:creationId xmlns:a16="http://schemas.microsoft.com/office/drawing/2014/main" id="{48B4FA8E-8504-45AE-B8D7-55BF42EB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243"/>
              <a:ext cx="29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 ALARM</a:t>
              </a:r>
              <a:endParaRPr lang="en-US" altLang="pt-BR" sz="536">
                <a:solidFill>
                  <a:srgbClr val="000000"/>
                </a:solidFill>
              </a:endParaRPr>
            </a:p>
          </p:txBody>
        </p:sp>
        <p:sp>
          <p:nvSpPr>
            <p:cNvPr id="49206" name="Oval 144">
              <a:extLst>
                <a:ext uri="{FF2B5EF4-FFF2-40B4-BE49-F238E27FC236}">
                  <a16:creationId xmlns:a16="http://schemas.microsoft.com/office/drawing/2014/main" id="{B29ED27C-5809-4AAC-AA00-21C3EB20F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3319"/>
              <a:ext cx="16" cy="15"/>
            </a:xfrm>
            <a:prstGeom prst="ellipse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7" name="Rectangle 145">
              <a:extLst>
                <a:ext uri="{FF2B5EF4-FFF2-40B4-BE49-F238E27FC236}">
                  <a16:creationId xmlns:a16="http://schemas.microsoft.com/office/drawing/2014/main" id="{8FFFF786-D07B-4183-8E72-0AEF4D92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266"/>
              <a:ext cx="24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536">
                  <a:solidFill>
                    <a:srgbClr val="000000"/>
                  </a:solidFill>
                </a:rPr>
                <a:t> </a:t>
              </a:r>
              <a:r>
                <a:rPr lang="en-US" altLang="pt-BR" sz="321">
                  <a:solidFill>
                    <a:srgbClr val="000000"/>
                  </a:solidFill>
                </a:rPr>
                <a:t>RESET</a:t>
              </a:r>
              <a:endParaRPr lang="en-US" altLang="pt-BR" sz="536">
                <a:solidFill>
                  <a:srgbClr val="000000"/>
                </a:solidFill>
              </a:endParaRPr>
            </a:p>
          </p:txBody>
        </p:sp>
        <p:sp>
          <p:nvSpPr>
            <p:cNvPr id="49208" name="Rectangle 146">
              <a:extLst>
                <a:ext uri="{FF2B5EF4-FFF2-40B4-BE49-F238E27FC236}">
                  <a16:creationId xmlns:a16="http://schemas.microsoft.com/office/drawing/2014/main" id="{CCBE12C3-7626-457E-AF5A-873EF3CD1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3220"/>
              <a:ext cx="55" cy="173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09" name="AutoShape 147">
              <a:extLst>
                <a:ext uri="{FF2B5EF4-FFF2-40B4-BE49-F238E27FC236}">
                  <a16:creationId xmlns:a16="http://schemas.microsoft.com/office/drawing/2014/main" id="{9B4B28C7-AA5B-48DC-AA47-BE4DC8DC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3232"/>
              <a:ext cx="34" cy="149"/>
            </a:xfrm>
            <a:prstGeom prst="roundRect">
              <a:avLst>
                <a:gd name="adj" fmla="val 30921"/>
              </a:avLst>
            </a:prstGeom>
            <a:solidFill>
              <a:srgbClr val="47474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10" name="Rectangle 148">
              <a:extLst>
                <a:ext uri="{FF2B5EF4-FFF2-40B4-BE49-F238E27FC236}">
                  <a16:creationId xmlns:a16="http://schemas.microsoft.com/office/drawing/2014/main" id="{5CDCF996-1F82-43D6-80D5-C7FF452C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3417"/>
              <a:ext cx="55" cy="17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11" name="AutoShape 149">
              <a:extLst>
                <a:ext uri="{FF2B5EF4-FFF2-40B4-BE49-F238E27FC236}">
                  <a16:creationId xmlns:a16="http://schemas.microsoft.com/office/drawing/2014/main" id="{AF804768-D86A-4EBB-999E-6673D615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3429"/>
              <a:ext cx="34" cy="148"/>
            </a:xfrm>
            <a:prstGeom prst="roundRect">
              <a:avLst>
                <a:gd name="adj" fmla="val 30921"/>
              </a:avLst>
            </a:prstGeom>
            <a:solidFill>
              <a:srgbClr val="47474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12" name="Rectangle 150">
              <a:extLst>
                <a:ext uri="{FF2B5EF4-FFF2-40B4-BE49-F238E27FC236}">
                  <a16:creationId xmlns:a16="http://schemas.microsoft.com/office/drawing/2014/main" id="{1EA294AB-C1BA-4E69-9B7D-FADDE80C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3380"/>
              <a:ext cx="24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536">
                  <a:solidFill>
                    <a:srgbClr val="000000"/>
                  </a:solidFill>
                </a:rPr>
                <a:t> D1</a:t>
              </a:r>
            </a:p>
          </p:txBody>
        </p:sp>
        <p:sp>
          <p:nvSpPr>
            <p:cNvPr id="49213" name="Rectangle 151">
              <a:extLst>
                <a:ext uri="{FF2B5EF4-FFF2-40B4-BE49-F238E27FC236}">
                  <a16:creationId xmlns:a16="http://schemas.microsoft.com/office/drawing/2014/main" id="{0C91BAE1-3F49-4F81-BAC0-44629342B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3509"/>
              <a:ext cx="24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536">
                  <a:solidFill>
                    <a:srgbClr val="000000"/>
                  </a:solidFill>
                </a:rPr>
                <a:t> X</a:t>
              </a:r>
            </a:p>
          </p:txBody>
        </p:sp>
        <p:sp>
          <p:nvSpPr>
            <p:cNvPr id="49214" name="Rectangle 152">
              <a:extLst>
                <a:ext uri="{FF2B5EF4-FFF2-40B4-BE49-F238E27FC236}">
                  <a16:creationId xmlns:a16="http://schemas.microsoft.com/office/drawing/2014/main" id="{58A70631-A13D-4CD1-A322-5233D82DB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3625"/>
              <a:ext cx="24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536">
                  <a:solidFill>
                    <a:srgbClr val="000000"/>
                  </a:solidFill>
                </a:rPr>
                <a:t> Y</a:t>
              </a:r>
            </a:p>
          </p:txBody>
        </p:sp>
        <p:sp>
          <p:nvSpPr>
            <p:cNvPr id="49215" name="Rectangle 153">
              <a:extLst>
                <a:ext uri="{FF2B5EF4-FFF2-40B4-BE49-F238E27FC236}">
                  <a16:creationId xmlns:a16="http://schemas.microsoft.com/office/drawing/2014/main" id="{EE3EE237-6669-48A9-B139-392162F5D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3925"/>
              <a:ext cx="1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C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216" name="Rectangle 154">
              <a:extLst>
                <a:ext uri="{FF2B5EF4-FFF2-40B4-BE49-F238E27FC236}">
                  <a16:creationId xmlns:a16="http://schemas.microsoft.com/office/drawing/2014/main" id="{2409B66E-84DC-4C6B-BE1A-CE606009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3925"/>
              <a:ext cx="1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C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217" name="Rectangle 155">
              <a:extLst>
                <a:ext uri="{FF2B5EF4-FFF2-40B4-BE49-F238E27FC236}">
                  <a16:creationId xmlns:a16="http://schemas.microsoft.com/office/drawing/2014/main" id="{DF158798-2094-44C2-AC1C-776E9FE36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4124"/>
              <a:ext cx="12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G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N</a:t>
              </a:r>
              <a:br>
                <a:rPr lang="en-US" altLang="pt-BR" sz="321">
                  <a:solidFill>
                    <a:srgbClr val="000000"/>
                  </a:solidFill>
                </a:rPr>
              </a:br>
              <a:r>
                <a:rPr lang="en-US" altLang="pt-BR" sz="32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49218" name="Line 156">
              <a:extLst>
                <a:ext uri="{FF2B5EF4-FFF2-40B4-BE49-F238E27FC236}">
                  <a16:creationId xmlns:a16="http://schemas.microsoft.com/office/drawing/2014/main" id="{5CF88224-B848-42DD-B2F5-901A501BD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19" name="Line 157">
              <a:extLst>
                <a:ext uri="{FF2B5EF4-FFF2-40B4-BE49-F238E27FC236}">
                  <a16:creationId xmlns:a16="http://schemas.microsoft.com/office/drawing/2014/main" id="{4B2F7269-E931-4A88-919E-80EFF417E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7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0" name="Line 158">
              <a:extLst>
                <a:ext uri="{FF2B5EF4-FFF2-40B4-BE49-F238E27FC236}">
                  <a16:creationId xmlns:a16="http://schemas.microsoft.com/office/drawing/2014/main" id="{A8304A3F-4F97-48F3-B3B9-173E228B2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1" name="Line 159">
              <a:extLst>
                <a:ext uri="{FF2B5EF4-FFF2-40B4-BE49-F238E27FC236}">
                  <a16:creationId xmlns:a16="http://schemas.microsoft.com/office/drawing/2014/main" id="{8E374AD2-9CA1-43CB-BE6C-1F7A66EC8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2" name="Line 160">
              <a:extLst>
                <a:ext uri="{FF2B5EF4-FFF2-40B4-BE49-F238E27FC236}">
                  <a16:creationId xmlns:a16="http://schemas.microsoft.com/office/drawing/2014/main" id="{E2C24967-886C-4876-94FE-71723116F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3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3" name="Line 161">
              <a:extLst>
                <a:ext uri="{FF2B5EF4-FFF2-40B4-BE49-F238E27FC236}">
                  <a16:creationId xmlns:a16="http://schemas.microsoft.com/office/drawing/2014/main" id="{7CCC0C2A-3953-41A9-BA2A-2A147BC90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4" name="Line 162">
              <a:extLst>
                <a:ext uri="{FF2B5EF4-FFF2-40B4-BE49-F238E27FC236}">
                  <a16:creationId xmlns:a16="http://schemas.microsoft.com/office/drawing/2014/main" id="{73F4DF05-87FF-4CE7-9C5C-AD32BC1D4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4099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49225" name="Rectangle 163">
              <a:extLst>
                <a:ext uri="{FF2B5EF4-FFF2-40B4-BE49-F238E27FC236}">
                  <a16:creationId xmlns:a16="http://schemas.microsoft.com/office/drawing/2014/main" id="{4BCB392B-BDCD-46C3-BE55-4A5EB1E6B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4138"/>
              <a:ext cx="12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49226" name="Rectangle 164">
              <a:extLst>
                <a:ext uri="{FF2B5EF4-FFF2-40B4-BE49-F238E27FC236}">
                  <a16:creationId xmlns:a16="http://schemas.microsoft.com/office/drawing/2014/main" id="{BF469973-1C1B-456A-BBF2-9916C0D99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4137"/>
              <a:ext cx="12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49227" name="Rectangle 165">
              <a:extLst>
                <a:ext uri="{FF2B5EF4-FFF2-40B4-BE49-F238E27FC236}">
                  <a16:creationId xmlns:a16="http://schemas.microsoft.com/office/drawing/2014/main" id="{F40DBFEA-4D88-4C81-8FD3-EBDD3D0E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4136"/>
              <a:ext cx="12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9228" name="Rectangle 166">
              <a:extLst>
                <a:ext uri="{FF2B5EF4-FFF2-40B4-BE49-F238E27FC236}">
                  <a16:creationId xmlns:a16="http://schemas.microsoft.com/office/drawing/2014/main" id="{7B7A5CC0-6026-43C4-8774-52CF0884D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4135"/>
              <a:ext cx="163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24V</a:t>
              </a:r>
            </a:p>
          </p:txBody>
        </p:sp>
        <p:sp>
          <p:nvSpPr>
            <p:cNvPr id="49229" name="Rectangle 167">
              <a:extLst>
                <a:ext uri="{FF2B5EF4-FFF2-40B4-BE49-F238E27FC236}">
                  <a16:creationId xmlns:a16="http://schemas.microsoft.com/office/drawing/2014/main" id="{F64F411E-9064-4577-A35F-6F4AB51A0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4170"/>
              <a:ext cx="18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AC IN</a:t>
              </a:r>
            </a:p>
          </p:txBody>
        </p:sp>
        <p:sp>
          <p:nvSpPr>
            <p:cNvPr id="49230" name="Rectangle 168">
              <a:extLst>
                <a:ext uri="{FF2B5EF4-FFF2-40B4-BE49-F238E27FC236}">
                  <a16:creationId xmlns:a16="http://schemas.microsoft.com/office/drawing/2014/main" id="{BBD5D4A0-37A0-436F-9A7C-A89A8702E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4173"/>
              <a:ext cx="18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321">
                  <a:solidFill>
                    <a:srgbClr val="000000"/>
                  </a:solidFill>
                </a:rPr>
                <a:t>DC IN</a:t>
              </a:r>
            </a:p>
          </p:txBody>
        </p:sp>
        <p:sp>
          <p:nvSpPr>
            <p:cNvPr id="49231" name="Rectangle 169">
              <a:extLst>
                <a:ext uri="{FF2B5EF4-FFF2-40B4-BE49-F238E27FC236}">
                  <a16:creationId xmlns:a16="http://schemas.microsoft.com/office/drawing/2014/main" id="{1B6C9E48-CDE9-4AFD-8FEA-085102B04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3608"/>
              <a:ext cx="43" cy="103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49232" name="AutoShape 170">
              <a:extLst>
                <a:ext uri="{FF2B5EF4-FFF2-40B4-BE49-F238E27FC236}">
                  <a16:creationId xmlns:a16="http://schemas.microsoft.com/office/drawing/2014/main" id="{A2C52524-746D-46BA-8FF3-D001E5892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3616"/>
              <a:ext cx="29" cy="89"/>
            </a:xfrm>
            <a:prstGeom prst="roundRect">
              <a:avLst>
                <a:gd name="adj" fmla="val 12495"/>
              </a:avLst>
            </a:prstGeom>
            <a:solidFill>
              <a:srgbClr val="91919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49157" name="Line 171">
            <a:extLst>
              <a:ext uri="{FF2B5EF4-FFF2-40B4-BE49-F238E27FC236}">
                <a16:creationId xmlns:a16="http://schemas.microsoft.com/office/drawing/2014/main" id="{35B54D88-4B46-40C9-A0FF-2C1E710FE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511" y="3596168"/>
            <a:ext cx="2664394" cy="15064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t-BR" sz="1928"/>
          </a:p>
        </p:txBody>
      </p:sp>
      <p:sp>
        <p:nvSpPr>
          <p:cNvPr id="49158" name="Rectangle 172">
            <a:extLst>
              <a:ext uri="{FF2B5EF4-FFF2-40B4-BE49-F238E27FC236}">
                <a16:creationId xmlns:a16="http://schemas.microsoft.com/office/drawing/2014/main" id="{DD9536F2-D4E9-453C-AF0D-2364BCA8E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721" y="5669879"/>
            <a:ext cx="184731" cy="389017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59" name="AutoShape 173">
            <a:extLst>
              <a:ext uri="{FF2B5EF4-FFF2-40B4-BE49-F238E27FC236}">
                <a16:creationId xmlns:a16="http://schemas.microsoft.com/office/drawing/2014/main" id="{DCA6F3B7-C573-423A-B682-0691C75E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386" y="5390973"/>
            <a:ext cx="204383" cy="407829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60" name="Line 174">
            <a:extLst>
              <a:ext uri="{FF2B5EF4-FFF2-40B4-BE49-F238E27FC236}">
                <a16:creationId xmlns:a16="http://schemas.microsoft.com/office/drawing/2014/main" id="{7BDBDFB1-38EA-4B2C-AB76-1FDE971D7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87" y="6032719"/>
            <a:ext cx="20930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1" name="Line 175">
            <a:extLst>
              <a:ext uri="{FF2B5EF4-FFF2-40B4-BE49-F238E27FC236}">
                <a16:creationId xmlns:a16="http://schemas.microsoft.com/office/drawing/2014/main" id="{4C90F6A1-58D3-47D1-9C16-F4168F94C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87" y="6456098"/>
            <a:ext cx="20930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2" name="Line 176">
            <a:extLst>
              <a:ext uri="{FF2B5EF4-FFF2-40B4-BE49-F238E27FC236}">
                <a16:creationId xmlns:a16="http://schemas.microsoft.com/office/drawing/2014/main" id="{5141F62C-1C00-422A-9FB2-287290C72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87" y="6348977"/>
            <a:ext cx="20930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3" name="Line 177">
            <a:extLst>
              <a:ext uri="{FF2B5EF4-FFF2-40B4-BE49-F238E27FC236}">
                <a16:creationId xmlns:a16="http://schemas.microsoft.com/office/drawing/2014/main" id="{6F68D3DA-E1A1-4BA4-B39D-C7076153B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87" y="6243558"/>
            <a:ext cx="20930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4" name="Line 178">
            <a:extLst>
              <a:ext uri="{FF2B5EF4-FFF2-40B4-BE49-F238E27FC236}">
                <a16:creationId xmlns:a16="http://schemas.microsoft.com/office/drawing/2014/main" id="{5C97FABD-B42E-4C37-972E-A11986434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87" y="6138138"/>
            <a:ext cx="20930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5" name="Line 179">
            <a:extLst>
              <a:ext uri="{FF2B5EF4-FFF2-40B4-BE49-F238E27FC236}">
                <a16:creationId xmlns:a16="http://schemas.microsoft.com/office/drawing/2014/main" id="{C8237132-610A-45AF-94A2-EC16E150F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384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6" name="Line 180">
            <a:extLst>
              <a:ext uri="{FF2B5EF4-FFF2-40B4-BE49-F238E27FC236}">
                <a16:creationId xmlns:a16="http://schemas.microsoft.com/office/drawing/2014/main" id="{15749A80-7633-4F87-AD15-3961AA149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0820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7" name="Line 181">
            <a:extLst>
              <a:ext uri="{FF2B5EF4-FFF2-40B4-BE49-F238E27FC236}">
                <a16:creationId xmlns:a16="http://schemas.microsoft.com/office/drawing/2014/main" id="{C36CEFE4-5E95-4732-A19B-D71F218AF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1255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8" name="Line 182">
            <a:extLst>
              <a:ext uri="{FF2B5EF4-FFF2-40B4-BE49-F238E27FC236}">
                <a16:creationId xmlns:a16="http://schemas.microsoft.com/office/drawing/2014/main" id="{EC706C06-AB44-46A3-82A3-66E206751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1690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69" name="Line 183">
            <a:extLst>
              <a:ext uri="{FF2B5EF4-FFF2-40B4-BE49-F238E27FC236}">
                <a16:creationId xmlns:a16="http://schemas.microsoft.com/office/drawing/2014/main" id="{B5157D23-E8A5-4239-8E45-E57D8CE85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126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0" name="Line 184">
            <a:extLst>
              <a:ext uri="{FF2B5EF4-FFF2-40B4-BE49-F238E27FC236}">
                <a16:creationId xmlns:a16="http://schemas.microsoft.com/office/drawing/2014/main" id="{C76753D1-CA0E-4754-B28F-C2EF8F091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561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1" name="Line 185">
            <a:extLst>
              <a:ext uri="{FF2B5EF4-FFF2-40B4-BE49-F238E27FC236}">
                <a16:creationId xmlns:a16="http://schemas.microsoft.com/office/drawing/2014/main" id="{B698D9B2-B4B3-418A-8A9D-1127B2ED7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2996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2" name="Line 186">
            <a:extLst>
              <a:ext uri="{FF2B5EF4-FFF2-40B4-BE49-F238E27FC236}">
                <a16:creationId xmlns:a16="http://schemas.microsoft.com/office/drawing/2014/main" id="{B9B549BF-ED65-40FE-98C6-780257B6B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431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3" name="Line 187">
            <a:extLst>
              <a:ext uri="{FF2B5EF4-FFF2-40B4-BE49-F238E27FC236}">
                <a16:creationId xmlns:a16="http://schemas.microsoft.com/office/drawing/2014/main" id="{5ED57787-7919-4281-990B-87EF9C5B6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302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4" name="Line 188">
            <a:extLst>
              <a:ext uri="{FF2B5EF4-FFF2-40B4-BE49-F238E27FC236}">
                <a16:creationId xmlns:a16="http://schemas.microsoft.com/office/drawing/2014/main" id="{7B7D050C-0C09-4837-AD6D-955EBE70A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737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5" name="Line 189">
            <a:extLst>
              <a:ext uri="{FF2B5EF4-FFF2-40B4-BE49-F238E27FC236}">
                <a16:creationId xmlns:a16="http://schemas.microsoft.com/office/drawing/2014/main" id="{2D9524F2-1764-46BF-8417-FA0605058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867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6" name="Line 190">
            <a:extLst>
              <a:ext uri="{FF2B5EF4-FFF2-40B4-BE49-F238E27FC236}">
                <a16:creationId xmlns:a16="http://schemas.microsoft.com/office/drawing/2014/main" id="{01EAD315-B96F-4BA3-9463-286BADEB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73" y="6032719"/>
            <a:ext cx="0" cy="4233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77" name="Oval 191">
            <a:extLst>
              <a:ext uri="{FF2B5EF4-FFF2-40B4-BE49-F238E27FC236}">
                <a16:creationId xmlns:a16="http://schemas.microsoft.com/office/drawing/2014/main" id="{41D52033-B52C-43CC-B6C9-0BB9D02D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998" y="5465899"/>
            <a:ext cx="259766" cy="547032"/>
          </a:xfrm>
          <a:prstGeom prst="ellipse">
            <a:avLst/>
          </a:prstGeom>
          <a:solidFill>
            <a:srgbClr val="4D4D4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78" name="Oval 192">
            <a:extLst>
              <a:ext uri="{FF2B5EF4-FFF2-40B4-BE49-F238E27FC236}">
                <a16:creationId xmlns:a16="http://schemas.microsoft.com/office/drawing/2014/main" id="{408969B2-014A-4790-8145-DED37439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198" y="5115634"/>
            <a:ext cx="259766" cy="547032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79" name="Line 193">
            <a:extLst>
              <a:ext uri="{FF2B5EF4-FFF2-40B4-BE49-F238E27FC236}">
                <a16:creationId xmlns:a16="http://schemas.microsoft.com/office/drawing/2014/main" id="{341C2DE9-2964-465F-A3EA-E0A918783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905" y="5429107"/>
            <a:ext cx="1616999" cy="6444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t-BR" sz="1928"/>
          </a:p>
        </p:txBody>
      </p:sp>
      <p:sp>
        <p:nvSpPr>
          <p:cNvPr id="49180" name="AutoShape 194">
            <a:extLst>
              <a:ext uri="{FF2B5EF4-FFF2-40B4-BE49-F238E27FC236}">
                <a16:creationId xmlns:a16="http://schemas.microsoft.com/office/drawing/2014/main" id="{232308E1-144E-48BD-8894-F2F59ECA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398" y="4378978"/>
            <a:ext cx="195450" cy="396542"/>
          </a:xfrm>
          <a:prstGeom prst="roundRect">
            <a:avLst>
              <a:gd name="adj" fmla="val 9782"/>
            </a:avLst>
          </a:prstGeom>
          <a:solidFill>
            <a:srgbClr val="FED79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81" name="Line 195">
            <a:extLst>
              <a:ext uri="{FF2B5EF4-FFF2-40B4-BE49-F238E27FC236}">
                <a16:creationId xmlns:a16="http://schemas.microsoft.com/office/drawing/2014/main" id="{EFCB377D-1C5A-4FE6-B6E3-0C40C2102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2598" y="3795104"/>
            <a:ext cx="0" cy="1564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82" name="Line 196">
            <a:extLst>
              <a:ext uri="{FF2B5EF4-FFF2-40B4-BE49-F238E27FC236}">
                <a16:creationId xmlns:a16="http://schemas.microsoft.com/office/drawing/2014/main" id="{AB45F5F9-39ED-449C-B9F7-C80571B2D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6914" y="3795104"/>
            <a:ext cx="0" cy="1564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83" name="Line 197">
            <a:extLst>
              <a:ext uri="{FF2B5EF4-FFF2-40B4-BE49-F238E27FC236}">
                <a16:creationId xmlns:a16="http://schemas.microsoft.com/office/drawing/2014/main" id="{C466CCB3-1EF2-4360-8A72-C03700C4B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1229" y="3795104"/>
            <a:ext cx="0" cy="1564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84" name="Line 198">
            <a:extLst>
              <a:ext uri="{FF2B5EF4-FFF2-40B4-BE49-F238E27FC236}">
                <a16:creationId xmlns:a16="http://schemas.microsoft.com/office/drawing/2014/main" id="{BFB7E426-A700-4BDB-9D2A-B5B9A1DF9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246" y="3795104"/>
            <a:ext cx="0" cy="1564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85" name="Line 199">
            <a:extLst>
              <a:ext uri="{FF2B5EF4-FFF2-40B4-BE49-F238E27FC236}">
                <a16:creationId xmlns:a16="http://schemas.microsoft.com/office/drawing/2014/main" id="{BED990BF-51CA-45F2-ADF8-8C7DEC7EF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49" y="3795104"/>
            <a:ext cx="0" cy="1564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 sz="1928"/>
          </a:p>
        </p:txBody>
      </p:sp>
      <p:sp>
        <p:nvSpPr>
          <p:cNvPr id="49186" name="Rectangle 200">
            <a:extLst>
              <a:ext uri="{FF2B5EF4-FFF2-40B4-BE49-F238E27FC236}">
                <a16:creationId xmlns:a16="http://schemas.microsoft.com/office/drawing/2014/main" id="{38C39DFF-FE09-426C-9118-C7309545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833" y="3893050"/>
            <a:ext cx="184731" cy="389017"/>
          </a:xfrm>
          <a:prstGeom prst="rect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9187" name="Line 201">
            <a:extLst>
              <a:ext uri="{FF2B5EF4-FFF2-40B4-BE49-F238E27FC236}">
                <a16:creationId xmlns:a16="http://schemas.microsoft.com/office/drawing/2014/main" id="{5B4A1222-AB18-4CA2-A613-554D468B6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0365" y="4612956"/>
            <a:ext cx="3182990" cy="652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t-BR" sz="1928"/>
          </a:p>
        </p:txBody>
      </p:sp>
      <p:sp>
        <p:nvSpPr>
          <p:cNvPr id="49188" name="Text Box 202">
            <a:extLst>
              <a:ext uri="{FF2B5EF4-FFF2-40B4-BE49-F238E27FC236}">
                <a16:creationId xmlns:a16="http://schemas.microsoft.com/office/drawing/2014/main" id="{F6AEDBD1-DAA8-4718-A46B-8B190C31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03" y="6571720"/>
            <a:ext cx="3052067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i="1"/>
              <a:t>CNC Genérico (Controle de Velocidade)</a:t>
            </a:r>
          </a:p>
        </p:txBody>
      </p:sp>
      <p:sp>
        <p:nvSpPr>
          <p:cNvPr id="49189" name="Text Box 203">
            <a:extLst>
              <a:ext uri="{FF2B5EF4-FFF2-40B4-BE49-F238E27FC236}">
                <a16:creationId xmlns:a16="http://schemas.microsoft.com/office/drawing/2014/main" id="{F53C342C-160C-4D4A-B023-4047910D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605" y="2480760"/>
            <a:ext cx="2121994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i="1"/>
              <a:t>Motion Controller Genérico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i="1"/>
              <a:t>(Controle de Torque)</a:t>
            </a:r>
          </a:p>
        </p:txBody>
      </p:sp>
      <p:sp>
        <p:nvSpPr>
          <p:cNvPr id="49190" name="Text Box 204">
            <a:extLst>
              <a:ext uri="{FF2B5EF4-FFF2-40B4-BE49-F238E27FC236}">
                <a16:creationId xmlns:a16="http://schemas.microsoft.com/office/drawing/2014/main" id="{3DB1089B-C51C-4B36-90A7-3210C181F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90" y="2807222"/>
            <a:ext cx="2288625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i="1"/>
              <a:t>PLC Genérico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i="1"/>
              <a:t>(Controle de Posição)</a:t>
            </a:r>
          </a:p>
        </p:txBody>
      </p:sp>
      <p:sp>
        <p:nvSpPr>
          <p:cNvPr id="49191" name="Text Box 205">
            <a:extLst>
              <a:ext uri="{FF2B5EF4-FFF2-40B4-BE49-F238E27FC236}">
                <a16:creationId xmlns:a16="http://schemas.microsoft.com/office/drawing/2014/main" id="{FC7EC4D6-F88E-49C6-BC6F-D47505C4AA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13665" y="4380191"/>
            <a:ext cx="136195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Pulsos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0"/>
            <a:ext cx="467032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4">
            <a:extLst>
              <a:ext uri="{FF2B5EF4-FFF2-40B4-BE49-F238E27FC236}">
                <a16:creationId xmlns:a16="http://schemas.microsoft.com/office/drawing/2014/main" id="{04FD4A4F-FAB8-40C7-B371-A24D88FF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157" y="315769"/>
            <a:ext cx="491309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Processadores FPGA</a:t>
            </a:r>
            <a:endParaRPr lang="pt-BR" altLang="en-US" sz="3428" dirty="0"/>
          </a:p>
        </p:txBody>
      </p:sp>
      <p:pic>
        <p:nvPicPr>
          <p:cNvPr id="16" name="Imagem 2">
            <a:extLst>
              <a:ext uri="{FF2B5EF4-FFF2-40B4-BE49-F238E27FC236}">
                <a16:creationId xmlns:a16="http://schemas.microsoft.com/office/drawing/2014/main" id="{E07B170D-0260-4674-BCEE-CF48421E1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1" y="1871239"/>
            <a:ext cx="4176000" cy="34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AA4646-802C-4B65-9E33-BC31CF7BA3B4}"/>
              </a:ext>
            </a:extLst>
          </p:cNvPr>
          <p:cNvSpPr txBox="1"/>
          <p:nvPr/>
        </p:nvSpPr>
        <p:spPr>
          <a:xfrm>
            <a:off x="4867120" y="1486002"/>
            <a:ext cx="5351859" cy="470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charset="0"/>
                <a:cs typeface="Arial" charset="0"/>
              </a:rPr>
              <a:t>No projeto de hardware do processador core, utiliza-se uma interface gráfica com o usuário (GUI), denominada SOPC </a:t>
            </a:r>
            <a:r>
              <a:rPr lang="pt-BR" sz="2142" dirty="0" err="1">
                <a:latin typeface="Arial" charset="0"/>
                <a:cs typeface="Arial" charset="0"/>
              </a:rPr>
              <a:t>Builder</a:t>
            </a:r>
            <a:r>
              <a:rPr lang="pt-BR" sz="2142" dirty="0">
                <a:latin typeface="Arial" charset="0"/>
                <a:cs typeface="Arial" charset="0"/>
              </a:rPr>
              <a:t>, que permite ao projetista customizar o processador para uma aplicação particular. </a:t>
            </a:r>
          </a:p>
          <a:p>
            <a:pPr algn="just">
              <a:defRPr/>
            </a:pPr>
            <a:endParaRPr lang="pt-BR" sz="2142" dirty="0">
              <a:latin typeface="Arial" charset="0"/>
              <a:cs typeface="Arial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charset="0"/>
                <a:cs typeface="Arial" charset="0"/>
              </a:rPr>
              <a:t>Os parâmetros de configuração incluem tamanho do barramento, tipo de memória, espaço de endereçamento, registros de propósito geral e específico, UART, controladores de Ethernet, etc. </a:t>
            </a:r>
          </a:p>
          <a:p>
            <a:pPr algn="just">
              <a:defRPr/>
            </a:pPr>
            <a:endParaRPr lang="pt-BR" sz="2142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-1" y="0"/>
            <a:ext cx="467032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4">
            <a:extLst>
              <a:ext uri="{FF2B5EF4-FFF2-40B4-BE49-F238E27FC236}">
                <a16:creationId xmlns:a16="http://schemas.microsoft.com/office/drawing/2014/main" id="{04FD4A4F-FAB8-40C7-B371-A24D88FF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157" y="315769"/>
            <a:ext cx="491309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Processadores FPGA</a:t>
            </a:r>
            <a:endParaRPr lang="pt-BR" altLang="en-US" sz="3428" dirty="0"/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48860A40-6C29-4D0E-86AE-0F3C203E7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2377380"/>
            <a:ext cx="4104000" cy="16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6FC12DF3-BB5D-43CA-A825-67A8E193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12" y="975548"/>
            <a:ext cx="4979852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pt-PT" sz="2142" dirty="0"/>
              <a:t>O controlador </a:t>
            </a:r>
            <a:r>
              <a:rPr lang="pt-PT" altLang="pt-PT" sz="2142" dirty="0" err="1"/>
              <a:t>CompactRIO</a:t>
            </a:r>
            <a:r>
              <a:rPr lang="pt-PT" altLang="pt-PT" sz="2142" dirty="0"/>
              <a:t> contém um processador e um FPGA reconfigurável. O processador é utilizado para comunicação de rede, data </a:t>
            </a:r>
            <a:r>
              <a:rPr lang="pt-PT" altLang="pt-PT" sz="2142" dirty="0" err="1"/>
              <a:t>logging</a:t>
            </a:r>
            <a:r>
              <a:rPr lang="pt-PT" altLang="pt-PT" sz="2142" dirty="0"/>
              <a:t>, controle e processamento com o sistema operacional NI Linux Real-Time de alto determinismo e confiabilidade.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pt-PT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pt-PT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pt-PT" sz="2142" dirty="0"/>
              <a:t>O FPGA programável pelo usuário dá a capacidade de implementar hardware customizado para aplicações de controle (</a:t>
            </a:r>
            <a:r>
              <a:rPr lang="pt-PT" altLang="pt-PT" sz="2142" dirty="0" err="1"/>
              <a:t>servoacionamento</a:t>
            </a:r>
            <a:r>
              <a:rPr lang="pt-PT" altLang="pt-PT" sz="2142" dirty="0"/>
              <a:t>) em alta velocidade, processamento de dados on-line ou funções complexas de temporização e </a:t>
            </a:r>
            <a:r>
              <a:rPr lang="pt-PT" altLang="pt-PT" sz="2142" dirty="0" err="1"/>
              <a:t>trigger</a:t>
            </a:r>
            <a:r>
              <a:rPr lang="pt-PT" altLang="pt-PT" sz="2142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523875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4">
            <a:extLst>
              <a:ext uri="{FF2B5EF4-FFF2-40B4-BE49-F238E27FC236}">
                <a16:creationId xmlns:a16="http://schemas.microsoft.com/office/drawing/2014/main" id="{04FD4A4F-FAB8-40C7-B371-A24D88FF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08" y="315769"/>
            <a:ext cx="491309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Processadores FPGA</a:t>
            </a:r>
            <a:endParaRPr lang="pt-BR" altLang="en-US" sz="3428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BCE9AE2-44DA-4413-9E97-EAFCB001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5" y="1129888"/>
            <a:ext cx="5148000" cy="478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12" name="CaixaDeTexto 2">
            <a:extLst>
              <a:ext uri="{FF2B5EF4-FFF2-40B4-BE49-F238E27FC236}">
                <a16:creationId xmlns:a16="http://schemas.microsoft.com/office/drawing/2014/main" id="{D8A710D8-58EE-47DC-B10B-EB3FB4B3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053" y="998048"/>
            <a:ext cx="4437811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571" dirty="0"/>
              <a:t>Principais Aplicações </a:t>
            </a:r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id="{DB9A8AF2-F4DC-495D-849C-A737D00C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905" y="1842994"/>
            <a:ext cx="407010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PT" altLang="en-US" sz="2142" dirty="0"/>
              <a:t>Servo acionamentos.</a:t>
            </a:r>
            <a:endParaRPr lang="pt-PT" altLang="en-US" sz="1928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530253-0FCB-4630-9B27-6CE1F5AD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904" y="2662693"/>
            <a:ext cx="4096103" cy="40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• Máquina-ferramenta com comando numérico;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• Sistemas de posicionamento;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• Linhas de transporte;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• Robôs industriais;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142" dirty="0"/>
              <a:t>• Sistemas flexíveis de manufatura.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BR" sz="1928" dirty="0"/>
          </a:p>
        </p:txBody>
      </p:sp>
    </p:spTree>
    <p:extLst>
      <p:ext uri="{BB962C8B-B14F-4D97-AF65-F5344CB8AC3E}">
        <p14:creationId xmlns:p14="http://schemas.microsoft.com/office/powerpoint/2010/main" val="25575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077EDC-BC5C-4994-91A6-797144256F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D209C4B-70A2-4A0A-BDA1-5D35B36A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2AA747E9-348A-4C01-8D18-378E3CCB09A4}" type="slidenum">
              <a:rPr dirty="0"/>
              <a:pPr>
                <a:defRPr/>
              </a:pPr>
              <a:t>17</a:t>
            </a:fld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7B74F62-5E2B-448F-B3F2-DC4717ADCAA8}"/>
              </a:ext>
            </a:extLst>
          </p:cNvPr>
          <p:cNvSpPr txBox="1"/>
          <p:nvPr/>
        </p:nvSpPr>
        <p:spPr>
          <a:xfrm>
            <a:off x="1999650" y="544101"/>
            <a:ext cx="6025918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lang="pt-BR" sz="3559" dirty="0">
                <a:latin typeface="Arial"/>
                <a:cs typeface="Arial"/>
              </a:rPr>
              <a:t>Principais </a:t>
            </a:r>
            <a:r>
              <a:rPr lang="pt-BR" sz="3559" dirty="0" err="1">
                <a:latin typeface="Arial"/>
                <a:cs typeface="Arial"/>
              </a:rPr>
              <a:t>Caracteristicas</a:t>
            </a:r>
            <a:endParaRPr sz="3559" dirty="0">
              <a:latin typeface="Arial"/>
              <a:cs typeface="Arial"/>
            </a:endParaRPr>
          </a:p>
        </p:txBody>
      </p:sp>
      <p:pic>
        <p:nvPicPr>
          <p:cNvPr id="62469" name="Imagem 6">
            <a:extLst>
              <a:ext uri="{FF2B5EF4-FFF2-40B4-BE49-F238E27FC236}">
                <a16:creationId xmlns:a16="http://schemas.microsoft.com/office/drawing/2014/main" id="{B0D85D8F-9004-4213-9050-7276BBA2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3" y="1361954"/>
            <a:ext cx="8171716" cy="46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D5929E-2BE2-47C8-B54F-0B2AB3B29C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67B29C0-6037-4613-8366-2F4AD52E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6B7AE974-2CA8-41CC-95F6-454752E7D671}" type="slidenum">
              <a:rPr dirty="0"/>
              <a:pPr>
                <a:defRPr/>
              </a:pPr>
              <a:t>18</a:t>
            </a:fld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CB94DCA-1EED-4575-B88C-71940A998814}"/>
              </a:ext>
            </a:extLst>
          </p:cNvPr>
          <p:cNvSpPr txBox="1"/>
          <p:nvPr/>
        </p:nvSpPr>
        <p:spPr>
          <a:xfrm>
            <a:off x="1999650" y="544101"/>
            <a:ext cx="6025918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lang="pt-BR" sz="3559" dirty="0">
                <a:latin typeface="Arial"/>
                <a:cs typeface="Arial"/>
              </a:rPr>
              <a:t>Famílias de Servo Drives</a:t>
            </a:r>
            <a:endParaRPr sz="3559" dirty="0">
              <a:latin typeface="Arial"/>
              <a:cs typeface="Arial"/>
            </a:endParaRPr>
          </a:p>
        </p:txBody>
      </p:sp>
      <p:pic>
        <p:nvPicPr>
          <p:cNvPr id="63493" name="Imagem 2">
            <a:extLst>
              <a:ext uri="{FF2B5EF4-FFF2-40B4-BE49-F238E27FC236}">
                <a16:creationId xmlns:a16="http://schemas.microsoft.com/office/drawing/2014/main" id="{346D148C-C32B-44A7-8A0B-198891C3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0" y="1617000"/>
            <a:ext cx="8171716" cy="46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672677-8FF9-471A-BAFA-0D4C7CB8E6DA}"/>
              </a:ext>
            </a:extLst>
          </p:cNvPr>
          <p:cNvSpPr txBox="1"/>
          <p:nvPr/>
        </p:nvSpPr>
        <p:spPr>
          <a:xfrm>
            <a:off x="7551179" y="539001"/>
            <a:ext cx="2445054" cy="377715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sz="2372" spc="-10" dirty="0">
                <a:solidFill>
                  <a:srgbClr val="FFFFFF"/>
                </a:solidFill>
                <a:latin typeface="Verdana"/>
                <a:cs typeface="Verdana"/>
              </a:rPr>
              <a:t>Servos</a:t>
            </a:r>
            <a:r>
              <a:rPr sz="2372" spc="-34" dirty="0">
                <a:solidFill>
                  <a:srgbClr val="FFFFFF"/>
                </a:solidFill>
                <a:latin typeface="Verdana"/>
                <a:cs typeface="Verdana"/>
              </a:rPr>
              <a:t> Yaskawa</a:t>
            </a:r>
            <a:endParaRPr sz="2372">
              <a:latin typeface="Verdana"/>
              <a:cs typeface="Verdana"/>
            </a:endParaRPr>
          </a:p>
        </p:txBody>
      </p:sp>
      <p:sp>
        <p:nvSpPr>
          <p:cNvPr id="64515" name="object 3">
            <a:extLst>
              <a:ext uri="{FF2B5EF4-FFF2-40B4-BE49-F238E27FC236}">
                <a16:creationId xmlns:a16="http://schemas.microsoft.com/office/drawing/2014/main" id="{04F52C90-B112-4813-8E94-A6C41211C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1318" y="2081717"/>
            <a:ext cx="2463758" cy="991921"/>
          </a:xfrm>
        </p:spPr>
        <p:txBody>
          <a:bodyPr vert="horz" lIns="0" tIns="12556" rIns="0" bIns="0" rtlCol="0" anchor="ctr">
            <a:spAutoFit/>
          </a:bodyPr>
          <a:lstStyle/>
          <a:p>
            <a:pPr marL="578126" indent="-566224">
              <a:spcBef>
                <a:spcPts val="94"/>
              </a:spcBef>
            </a:pPr>
            <a:r>
              <a:rPr lang="pt-BR" altLang="pt-BR" sz="3535" b="1">
                <a:solidFill>
                  <a:srgbClr val="000000"/>
                </a:solidFill>
              </a:rPr>
              <a:t>Servo Pack  SGDH</a:t>
            </a:r>
            <a:endParaRPr lang="pt-BR" altLang="pt-BR" sz="3535"/>
          </a:p>
        </p:txBody>
      </p:sp>
      <p:sp>
        <p:nvSpPr>
          <p:cNvPr id="64516" name="object 4">
            <a:extLst>
              <a:ext uri="{FF2B5EF4-FFF2-40B4-BE49-F238E27FC236}">
                <a16:creationId xmlns:a16="http://schemas.microsoft.com/office/drawing/2014/main" id="{2D68D53F-5488-4DB8-A02E-0DE263B4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807" y="5177461"/>
            <a:ext cx="7012101" cy="1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556" rIns="0" bIns="0">
            <a:spAutoFit/>
          </a:bodyPr>
          <a:lstStyle>
            <a:lvl1pPr marL="7270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94"/>
              </a:spcBef>
              <a:buClrTx/>
              <a:buSzTx/>
              <a:buNone/>
            </a:pPr>
            <a:r>
              <a:rPr lang="pt-BR" altLang="pt-BR" sz="3535" b="1"/>
              <a:t>Classe 100V, 200V e 400V  Monofásico e Trifásico</a:t>
            </a:r>
            <a:endParaRPr lang="pt-BR" altLang="pt-BR" sz="3535"/>
          </a:p>
          <a:p>
            <a:pPr algn="ctr">
              <a:spcBef>
                <a:spcPts val="14"/>
              </a:spcBef>
              <a:buClrTx/>
              <a:buSzTx/>
              <a:buNone/>
            </a:pPr>
            <a:r>
              <a:rPr lang="pt-BR" altLang="pt-BR" sz="2678" b="1"/>
              <a:t>Controle de Torque, Velocidade e Posição</a:t>
            </a:r>
            <a:endParaRPr lang="pt-BR" altLang="pt-BR" sz="2678"/>
          </a:p>
        </p:txBody>
      </p:sp>
      <p:sp>
        <p:nvSpPr>
          <p:cNvPr id="64517" name="object 5">
            <a:extLst>
              <a:ext uri="{FF2B5EF4-FFF2-40B4-BE49-F238E27FC236}">
                <a16:creationId xmlns:a16="http://schemas.microsoft.com/office/drawing/2014/main" id="{3C45AD61-4880-41E8-8102-21EC37D8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86" y="1695215"/>
            <a:ext cx="6513909" cy="324930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64518" name="object 6">
            <a:extLst>
              <a:ext uri="{FF2B5EF4-FFF2-40B4-BE49-F238E27FC236}">
                <a16:creationId xmlns:a16="http://schemas.microsoft.com/office/drawing/2014/main" id="{BFBBA70D-C9A5-43A9-9F8B-114C31F80B8D}"/>
              </a:ext>
            </a:extLst>
          </p:cNvPr>
          <p:cNvSpPr>
            <a:spLocks/>
          </p:cNvSpPr>
          <p:nvPr/>
        </p:nvSpPr>
        <p:spPr bwMode="auto">
          <a:xfrm>
            <a:off x="573084" y="1690113"/>
            <a:ext cx="6522410" cy="3257804"/>
          </a:xfrm>
          <a:custGeom>
            <a:avLst/>
            <a:gdLst>
              <a:gd name="T0" fmla="*/ 0 w 6597650"/>
              <a:gd name="T1" fmla="*/ 2206895 h 3295650"/>
              <a:gd name="T2" fmla="*/ 4419820 w 6597650"/>
              <a:gd name="T3" fmla="*/ 2206895 h 3295650"/>
              <a:gd name="T4" fmla="*/ 4419820 w 6597650"/>
              <a:gd name="T5" fmla="*/ 0 h 3295650"/>
              <a:gd name="T6" fmla="*/ 0 w 6597650"/>
              <a:gd name="T7" fmla="*/ 0 h 3295650"/>
              <a:gd name="T8" fmla="*/ 0 w 6597650"/>
              <a:gd name="T9" fmla="*/ 2206895 h 3295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97650" h="3295650">
                <a:moveTo>
                  <a:pt x="0" y="3295650"/>
                </a:moveTo>
                <a:lnTo>
                  <a:pt x="6597650" y="3295650"/>
                </a:lnTo>
                <a:lnTo>
                  <a:pt x="6597650" y="0"/>
                </a:lnTo>
                <a:lnTo>
                  <a:pt x="0" y="0"/>
                </a:lnTo>
                <a:lnTo>
                  <a:pt x="0" y="32956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928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0A8A2BE-A935-421B-9234-761C0883BD7A}"/>
              </a:ext>
            </a:extLst>
          </p:cNvPr>
          <p:cNvSpPr txBox="1"/>
          <p:nvPr/>
        </p:nvSpPr>
        <p:spPr>
          <a:xfrm>
            <a:off x="9120571" y="6488403"/>
            <a:ext cx="202337" cy="225686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sz="1384" spc="5" dirty="0">
                <a:latin typeface="Times New Roman"/>
                <a:cs typeface="Times New Roman"/>
              </a:rPr>
              <a:t>10</a:t>
            </a:r>
            <a:endParaRPr sz="138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2">
            <a:extLst>
              <a:ext uri="{FF2B5EF4-FFF2-40B4-BE49-F238E27FC236}">
                <a16:creationId xmlns:a16="http://schemas.microsoft.com/office/drawing/2014/main" id="{50ED5F9F-7FDC-4304-95B6-79318566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Controlador  </a:t>
            </a:r>
            <a:r>
              <a:rPr lang="en-US" altLang="en-US" sz="2400" b="1" dirty="0" err="1"/>
              <a:t>Eletronico</a:t>
            </a:r>
            <a:r>
              <a:rPr lang="en-US" altLang="en-US" sz="2400" b="1" dirty="0"/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134EDC-A14D-471C-BA93-25C70F35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57413"/>
            <a:ext cx="8153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5824BFD8-CD99-4B79-9295-B2F9E5061893}"/>
              </a:ext>
            </a:extLst>
          </p:cNvPr>
          <p:cNvSpPr/>
          <p:nvPr/>
        </p:nvSpPr>
        <p:spPr>
          <a:xfrm>
            <a:off x="2124075" y="2157413"/>
            <a:ext cx="1655763" cy="148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654835B3-F9CB-4A80-890B-A1A9FC9FE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45125"/>
            <a:ext cx="782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Diagrama em bloco de um sistema de servo acionamento</a:t>
            </a:r>
          </a:p>
        </p:txBody>
      </p:sp>
    </p:spTree>
    <p:extLst>
      <p:ext uri="{BB962C8B-B14F-4D97-AF65-F5344CB8AC3E}">
        <p14:creationId xmlns:p14="http://schemas.microsoft.com/office/powerpoint/2010/main" val="3160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4">
            <a:extLst>
              <a:ext uri="{FF2B5EF4-FFF2-40B4-BE49-F238E27FC236}">
                <a16:creationId xmlns:a16="http://schemas.microsoft.com/office/drawing/2014/main" id="{10A46246-2597-4547-A6C5-C61BFFCC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91" y="1372156"/>
            <a:ext cx="8192120" cy="46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aixaDeTexto 2">
            <a:extLst>
              <a:ext uri="{FF2B5EF4-FFF2-40B4-BE49-F238E27FC236}">
                <a16:creationId xmlns:a16="http://schemas.microsoft.com/office/drawing/2014/main" id="{4CF58F01-D183-4113-8DB0-38980D02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8"/>
            <a:ext cx="779084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928" dirty="0"/>
              <a:t>Atividade 1: Motor CC Acionando uma Antena </a:t>
            </a:r>
            <a:endParaRPr lang="en-US" altLang="en-US" sz="1928" dirty="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CEB2A9BF-63E3-4C8D-9724-485FD44C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7" y="2592981"/>
            <a:ext cx="5968107" cy="44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CaixaDeTexto 3">
            <a:extLst>
              <a:ext uri="{FF2B5EF4-FFF2-40B4-BE49-F238E27FC236}">
                <a16:creationId xmlns:a16="http://schemas.microsoft.com/office/drawing/2014/main" id="{94C423AC-93D2-45F2-BB48-18CD5A2A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431666"/>
            <a:ext cx="8792331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Determine um gráfico (posição x tempo), que possa visualizar a resposta do sistema com o Motor CC no controle da posição da antena em malha aberta. Utilize o MATLAB/SIMULINK.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751F49D3-AF94-4FB4-AD1A-9F717CC6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3" y="1282038"/>
            <a:ext cx="7126022" cy="57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CaixaDeTexto 1">
            <a:extLst>
              <a:ext uri="{FF2B5EF4-FFF2-40B4-BE49-F238E27FC236}">
                <a16:creationId xmlns:a16="http://schemas.microsoft.com/office/drawing/2014/main" id="{342E236B-00E0-4213-AFA4-A8F6572C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4" y="664824"/>
            <a:ext cx="285312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45C25B6A-DB1F-4BB2-89B1-FEDB21CD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2130496"/>
            <a:ext cx="7784044" cy="27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aixaDeTexto 1">
            <a:extLst>
              <a:ext uri="{FF2B5EF4-FFF2-40B4-BE49-F238E27FC236}">
                <a16:creationId xmlns:a16="http://schemas.microsoft.com/office/drawing/2014/main" id="{629892AF-FC08-4490-9E55-FF48941D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819552"/>
            <a:ext cx="57079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Diagrama do Sistema Propost</a:t>
            </a:r>
            <a:r>
              <a:rPr lang="en-US" altLang="pt-PT" sz="1928"/>
              <a:t>o: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3D6202FC-8496-41FC-B0AC-6A9CE849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1589796"/>
            <a:ext cx="6806363" cy="49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>
            <a:extLst>
              <a:ext uri="{FF2B5EF4-FFF2-40B4-BE49-F238E27FC236}">
                <a16:creationId xmlns:a16="http://schemas.microsoft.com/office/drawing/2014/main" id="{97145031-1076-4784-A497-7851E00B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92" y="1227628"/>
            <a:ext cx="4692870" cy="3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CaixaDeTexto 1">
            <a:extLst>
              <a:ext uri="{FF2B5EF4-FFF2-40B4-BE49-F238E27FC236}">
                <a16:creationId xmlns:a16="http://schemas.microsoft.com/office/drawing/2014/main" id="{973808BD-E688-459C-9536-55ABE932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0B5314B1-E24C-4010-B275-BAEE1232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1282038"/>
            <a:ext cx="8176816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CaixaDeTexto 2">
            <a:extLst>
              <a:ext uri="{FF2B5EF4-FFF2-40B4-BE49-F238E27FC236}">
                <a16:creationId xmlns:a16="http://schemas.microsoft.com/office/drawing/2014/main" id="{77DD1CBD-CC3B-4620-A8F2-CFE8887B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5E2F14DA-A9E4-4E8A-ABC9-204FAD0A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1358553"/>
            <a:ext cx="8624000" cy="49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CaixaDeTexto 2">
            <a:extLst>
              <a:ext uri="{FF2B5EF4-FFF2-40B4-BE49-F238E27FC236}">
                <a16:creationId xmlns:a16="http://schemas.microsoft.com/office/drawing/2014/main" id="{9BEC0484-A925-475B-9761-FC5DD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22E16647-511A-423C-905B-561FE486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4" y="1203823"/>
            <a:ext cx="8555987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CaixaDeTexto 2">
            <a:extLst>
              <a:ext uri="{FF2B5EF4-FFF2-40B4-BE49-F238E27FC236}">
                <a16:creationId xmlns:a16="http://schemas.microsoft.com/office/drawing/2014/main" id="{9E9AA90A-C93E-42E5-A699-07F931430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3C49A2A4-4558-4280-8FD4-2A5C51B5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1203824"/>
            <a:ext cx="8289037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CaixaDeTexto 2">
            <a:extLst>
              <a:ext uri="{FF2B5EF4-FFF2-40B4-BE49-F238E27FC236}">
                <a16:creationId xmlns:a16="http://schemas.microsoft.com/office/drawing/2014/main" id="{ADEA20F2-17EC-47BC-B366-5A6D9B89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E5E85DD2-70D2-421B-978D-A42746C4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4" y="1436767"/>
            <a:ext cx="8442066" cy="54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CaixaDeTexto 2">
            <a:extLst>
              <a:ext uri="{FF2B5EF4-FFF2-40B4-BE49-F238E27FC236}">
                <a16:creationId xmlns:a16="http://schemas.microsoft.com/office/drawing/2014/main" id="{5106C2A1-8058-4272-A2D1-CBCB0B94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1194B779-0BE6-47DB-82F9-2993EBDC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1122209"/>
            <a:ext cx="5622807" cy="239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 Controlador eletrônico de equipamentos para acionamentos industriais é comumente constituído por um </a:t>
            </a:r>
            <a:r>
              <a:rPr lang="pt-BR" altLang="pt-BR" sz="2142" dirty="0">
                <a:solidFill>
                  <a:srgbClr val="FF0000"/>
                </a:solidFill>
              </a:rPr>
              <a:t>processador</a:t>
            </a:r>
            <a:r>
              <a:rPr lang="pt-BR" altLang="pt-BR" sz="2142" dirty="0"/>
              <a:t> embarcado no produto, o qual carrega um programa armazenado composto de algoritmos dedicados à aplicação em questão.</a:t>
            </a:r>
            <a:endParaRPr lang="en-US" altLang="pt-BR" sz="2142" dirty="0"/>
          </a:p>
        </p:txBody>
      </p:sp>
      <p:sp>
        <p:nvSpPr>
          <p:cNvPr id="12" name="CaixaDeTexto 2">
            <a:extLst>
              <a:ext uri="{FF2B5EF4-FFF2-40B4-BE49-F238E27FC236}">
                <a16:creationId xmlns:a16="http://schemas.microsoft.com/office/drawing/2014/main" id="{67812FC0-5ED4-43D0-B6E1-EB4DB48C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3" y="3823330"/>
            <a:ext cx="5188417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BR" sz="2142" dirty="0" err="1"/>
              <a:t>Muitas</a:t>
            </a:r>
            <a:r>
              <a:rPr lang="en-US" altLang="pt-BR" sz="2142" dirty="0"/>
              <a:t> </a:t>
            </a:r>
            <a:r>
              <a:rPr lang="pt-BR" altLang="pt-BR" sz="2142" dirty="0"/>
              <a:t>vezes um único processador acumula, além das funções de </a:t>
            </a:r>
            <a:r>
              <a:rPr lang="pt-BR" altLang="pt-BR" sz="2142" dirty="0">
                <a:solidFill>
                  <a:srgbClr val="FF0000"/>
                </a:solidFill>
              </a:rPr>
              <a:t>controle,</a:t>
            </a:r>
            <a:r>
              <a:rPr lang="pt-BR" altLang="pt-BR" sz="2142" dirty="0"/>
              <a:t> também as funções de </a:t>
            </a:r>
            <a:r>
              <a:rPr lang="pt-BR" altLang="pt-BR" sz="2142" dirty="0">
                <a:solidFill>
                  <a:srgbClr val="FF0000"/>
                </a:solidFill>
              </a:rPr>
              <a:t>diálogo com o operador </a:t>
            </a:r>
            <a:r>
              <a:rPr lang="pt-BR" altLang="pt-BR" sz="2142" dirty="0"/>
              <a:t>e </a:t>
            </a:r>
            <a:r>
              <a:rPr lang="pt-BR" altLang="pt-BR" sz="2142" dirty="0">
                <a:solidFill>
                  <a:srgbClr val="FF0000"/>
                </a:solidFill>
              </a:rPr>
              <a:t>comunicações com outros dispositivos</a:t>
            </a:r>
            <a:r>
              <a:rPr lang="pt-BR" altLang="pt-BR" sz="2142" dirty="0"/>
              <a:t>, através de redes industriais (também conhecidas como barramentos de campo).</a:t>
            </a:r>
            <a:endParaRPr lang="en-US" altLang="pt-BR" sz="2142" dirty="0"/>
          </a:p>
        </p:txBody>
      </p:sp>
      <p:pic>
        <p:nvPicPr>
          <p:cNvPr id="13" name="Imagem 2">
            <a:extLst>
              <a:ext uri="{FF2B5EF4-FFF2-40B4-BE49-F238E27FC236}">
                <a16:creationId xmlns:a16="http://schemas.microsoft.com/office/drawing/2014/main" id="{134D98B1-5B2E-455E-9348-4478FE591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0" y="1568542"/>
            <a:ext cx="3960000" cy="32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FAF586-EA85-4F53-9511-89A245530005}"/>
              </a:ext>
            </a:extLst>
          </p:cNvPr>
          <p:cNvSpPr txBox="1"/>
          <p:nvPr/>
        </p:nvSpPr>
        <p:spPr>
          <a:xfrm>
            <a:off x="4800977" y="215083"/>
            <a:ext cx="536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Tipos de Hardware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215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DF687C50-B845-4637-AA8E-28E90D12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1358552"/>
            <a:ext cx="8144511" cy="53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CaixaDeTexto 2">
            <a:extLst>
              <a:ext uri="{FF2B5EF4-FFF2-40B4-BE49-F238E27FC236}">
                <a16:creationId xmlns:a16="http://schemas.microsoft.com/office/drawing/2014/main" id="{ED4174B2-532F-4122-8AFE-53D904E7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FE7D1C3B-5AA7-4BDD-9E6A-0160E32A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4" y="1531985"/>
            <a:ext cx="8909653" cy="47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CaixaDeTexto 2">
            <a:extLst>
              <a:ext uri="{FF2B5EF4-FFF2-40B4-BE49-F238E27FC236}">
                <a16:creationId xmlns:a16="http://schemas.microsoft.com/office/drawing/2014/main" id="{B5A45F41-77DA-4520-9549-BCAF8026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44420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0BCD51C1-8F5F-487E-8E99-B069DF18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1127310"/>
            <a:ext cx="8826338" cy="543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CaixaDeTexto 2">
            <a:extLst>
              <a:ext uri="{FF2B5EF4-FFF2-40B4-BE49-F238E27FC236}">
                <a16:creationId xmlns:a16="http://schemas.microsoft.com/office/drawing/2014/main" id="{6AE3E4C5-7892-487D-8D59-1D9B7152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02" y="605312"/>
            <a:ext cx="208118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2142"/>
              <a:t>Dados: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00621C8-6302-438B-B0AF-AD25B40C126A}"/>
              </a:ext>
            </a:extLst>
          </p:cNvPr>
          <p:cNvCxnSpPr/>
          <p:nvPr/>
        </p:nvCxnSpPr>
        <p:spPr>
          <a:xfrm flipH="1">
            <a:off x="5458265" y="1688123"/>
            <a:ext cx="211015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CA4BF8B-0F8D-4E7F-8A7C-11A2FAA0ABB4}"/>
              </a:ext>
            </a:extLst>
          </p:cNvPr>
          <p:cNvCxnSpPr/>
          <p:nvPr/>
        </p:nvCxnSpPr>
        <p:spPr>
          <a:xfrm>
            <a:off x="5359791" y="1688123"/>
            <a:ext cx="203981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6FF09B-1635-40A6-A308-F033D84FF825}"/>
              </a:ext>
            </a:extLst>
          </p:cNvPr>
          <p:cNvSpPr txBox="1"/>
          <p:nvPr/>
        </p:nvSpPr>
        <p:spPr>
          <a:xfrm>
            <a:off x="7054948" y="171625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(36)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C0AF34-6BC2-400E-A986-EF67A7C3E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153" y="316981"/>
            <a:ext cx="5544000" cy="39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2">
            <a:extLst>
              <a:ext uri="{FF2B5EF4-FFF2-40B4-BE49-F238E27FC236}">
                <a16:creationId xmlns:a16="http://schemas.microsoft.com/office/drawing/2014/main" id="{58122FE0-10CA-4CFC-8C8A-11A3DDA6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283" y="485244"/>
            <a:ext cx="5464144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71" dirty="0"/>
              <a:t>Constituicão Básica do Controlador  </a:t>
            </a:r>
            <a:r>
              <a:rPr lang="en-US" altLang="en-US" sz="2571" dirty="0" err="1"/>
              <a:t>Eletrônico</a:t>
            </a:r>
            <a:r>
              <a:rPr lang="en-US" altLang="en-US" sz="2571" dirty="0"/>
              <a:t>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1E1A48F-07FA-4F58-AF54-5A0C9CC0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48" y="2951318"/>
            <a:ext cx="3988940" cy="27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BE78C22E-065D-4E36-92A8-D8859BFB6214}"/>
              </a:ext>
            </a:extLst>
          </p:cNvPr>
          <p:cNvSpPr/>
          <p:nvPr/>
        </p:nvSpPr>
        <p:spPr>
          <a:xfrm>
            <a:off x="5941276" y="2798290"/>
            <a:ext cx="2754511" cy="223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3B82F4E-55BA-48E5-8028-9DF4EDD1427B}"/>
              </a:ext>
            </a:extLst>
          </p:cNvPr>
          <p:cNvCxnSpPr>
            <a:cxnSpLocks/>
          </p:cNvCxnSpPr>
          <p:nvPr/>
        </p:nvCxnSpPr>
        <p:spPr>
          <a:xfrm flipH="1">
            <a:off x="8330220" y="2402117"/>
            <a:ext cx="732835" cy="635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4F00395-39E6-441B-BCBE-CB3AB6631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56" y="2102862"/>
            <a:ext cx="2893937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Controlador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Eletrônico</a:t>
            </a:r>
          </a:p>
        </p:txBody>
      </p:sp>
      <p:pic>
        <p:nvPicPr>
          <p:cNvPr id="23" name="Imagem 3">
            <a:extLst>
              <a:ext uri="{FF2B5EF4-FFF2-40B4-BE49-F238E27FC236}">
                <a16:creationId xmlns:a16="http://schemas.microsoft.com/office/drawing/2014/main" id="{87A7409C-3179-4467-9EC4-CDD3C158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4" y="2850460"/>
            <a:ext cx="3699011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17EF7E63-064A-4C6F-BE97-1BD9EF5B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172" y="625694"/>
            <a:ext cx="550900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3428" dirty="0"/>
              <a:t>Tipos de Processadores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DAA5D8-8F5D-43D8-B66C-2A50C66623AD}"/>
              </a:ext>
            </a:extLst>
          </p:cNvPr>
          <p:cNvSpPr/>
          <p:nvPr/>
        </p:nvSpPr>
        <p:spPr>
          <a:xfrm>
            <a:off x="4971817" y="2214330"/>
            <a:ext cx="5345712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571" dirty="0">
                <a:latin typeface="Arial" charset="0"/>
                <a:cs typeface="Arial" charset="0"/>
              </a:rPr>
              <a:t> Podem-se dividir os processadores digitais em três tipos: </a:t>
            </a:r>
          </a:p>
          <a:p>
            <a:pPr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marL="489707" indent="-489707">
              <a:buFont typeface="+mj-lt"/>
              <a:buAutoNum type="alphaL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Microcontroladores</a:t>
            </a:r>
            <a:r>
              <a:rPr lang="pt-BR" sz="2571" dirty="0">
                <a:latin typeface="Arial" charset="0"/>
                <a:cs typeface="Arial" charset="0"/>
              </a:rPr>
              <a:t>;</a:t>
            </a:r>
          </a:p>
          <a:p>
            <a:pPr marL="489707" indent="-489707">
              <a:buFont typeface="+mj-lt"/>
              <a:buAutoNum type="arabicPeriod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marL="489707" indent="-489707">
              <a:buFont typeface="+mj-lt"/>
              <a:buAutoNum type="alphaLcParenR" startAt="2"/>
              <a:defRPr/>
            </a:pPr>
            <a:r>
              <a:rPr lang="pt-BR" sz="2571" dirty="0">
                <a:latin typeface="Arial" charset="0"/>
                <a:cs typeface="Arial" charset="0"/>
              </a:rPr>
              <a:t>Processadores DSP;</a:t>
            </a:r>
          </a:p>
          <a:p>
            <a:pPr marL="489707" indent="-489707">
              <a:buFont typeface="+mj-lt"/>
              <a:buAutoNum type="alphaLcParenR" startAt="2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marL="489707" indent="-489707">
              <a:buFont typeface="+mj-lt"/>
              <a:buAutoNum type="alphaLcParenR" startAt="2"/>
              <a:defRPr/>
            </a:pPr>
            <a:r>
              <a:rPr lang="pt-BR" sz="2571" dirty="0">
                <a:latin typeface="Arial" charset="0"/>
                <a:cs typeface="Arial" charset="0"/>
              </a:rPr>
              <a:t>Processadores  FPGA.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DC7D552-F698-4C80-95F8-6B2618C6F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575363"/>
            <a:ext cx="3996000" cy="19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4">
            <a:extLst>
              <a:ext uri="{FF2B5EF4-FFF2-40B4-BE49-F238E27FC236}">
                <a16:creationId xmlns:a16="http://schemas.microsoft.com/office/drawing/2014/main" id="{1DC7F938-90E5-43A5-A86E-2DA87C3E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365048"/>
            <a:ext cx="4352414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Microcontroladores</a:t>
            </a:r>
            <a:endParaRPr lang="pt-BR" altLang="en-US" sz="3428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14E828-273A-47BC-8A59-DE9F381A7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6" y="1486002"/>
            <a:ext cx="3409950" cy="39243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80E399-F200-4AE8-AEDE-59903DECB944}"/>
              </a:ext>
            </a:extLst>
          </p:cNvPr>
          <p:cNvSpPr txBox="1"/>
          <p:nvPr/>
        </p:nvSpPr>
        <p:spPr>
          <a:xfrm>
            <a:off x="4689988" y="1607855"/>
            <a:ext cx="52405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Os microcontroladores são </a:t>
            </a:r>
            <a:r>
              <a:rPr lang="pt-BR" alt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processadores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que podem ser programados para funções específicas. </a:t>
            </a:r>
          </a:p>
          <a:p>
            <a:pPr algn="just">
              <a:spcBef>
                <a:spcPct val="0"/>
              </a:spcBef>
              <a:buClrTx/>
              <a:buSzTx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geral, eles são usados para controlar circuitos e, por isso, são comumente encontrados dentro de outros dispositivos, sendo conhecidos como "controladores embutidos".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estrutura interna de um microcontrolador apresenta um processador, bem como circuitos de memória e periféricos de entrada e saída.</a:t>
            </a:r>
            <a:endParaRPr lang="en-US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AD9988C0-B7EB-4991-9C59-14945D88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861" y="315769"/>
            <a:ext cx="5509003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dirty="0"/>
              <a:t>Microprocessadores DSP</a:t>
            </a:r>
            <a:endParaRPr lang="pt-BR" altLang="en-US" sz="3428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8474FA-03F0-4D90-8407-7E4898838C26}"/>
              </a:ext>
            </a:extLst>
          </p:cNvPr>
          <p:cNvSpPr txBox="1"/>
          <p:nvPr/>
        </p:nvSpPr>
        <p:spPr>
          <a:xfrm>
            <a:off x="4434521" y="1763493"/>
            <a:ext cx="5432488" cy="434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charset="0"/>
                <a:cs typeface="Arial" charset="0"/>
              </a:rPr>
              <a:t>Os DSPs são microprocessadores com características próprias que podem ser  programados e operam em tempo real, com velocidades muito superiores aos  microcontroladores para aplicações genéricas.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>
              <a:latin typeface="Arial" charset="0"/>
              <a:cs typeface="Arial" charset="0"/>
            </a:endParaRP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>
                <a:latin typeface="Arial" charset="0"/>
                <a:cs typeface="Arial" charset="0"/>
              </a:rPr>
              <a:t> A capacidade de processar grandes quantidades de números em pouco tempo é um dos principais benefícios que os Processadores Digitais de Sinais oferecem ao mundo da eletrônica. </a:t>
            </a:r>
          </a:p>
          <a:p>
            <a:pPr>
              <a:defRPr/>
            </a:pPr>
            <a:endParaRPr lang="en-US" sz="1928" dirty="0">
              <a:latin typeface="Arial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57AD87-29A7-4351-8170-B00EE450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0" y="1651939"/>
            <a:ext cx="3780000" cy="3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DSP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-49160"/>
            <a:ext cx="4126880" cy="1170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06B746-7C90-1AC4-F56C-A045B40B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1462881"/>
            <a:ext cx="7829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2CD2F653-26E9-4AF2-8FE9-C56E819BE4A5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Controlador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DSP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34C453DC-AA8F-4EF4-B1DE-6819DD5B5D23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D31D4-113B-4CFD-84CA-D294AB95A641}"/>
              </a:ext>
            </a:extLst>
          </p:cNvPr>
          <p:cNvSpPr/>
          <p:nvPr/>
        </p:nvSpPr>
        <p:spPr>
          <a:xfrm>
            <a:off x="0" y="-49160"/>
            <a:ext cx="4126880" cy="1170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B422F93-75E4-4AF3-B072-D1F62277A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F675DF-4499-C593-62A0-E5EF9084E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1467643"/>
            <a:ext cx="76771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8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777</Words>
  <Application>Microsoft Office PowerPoint</Application>
  <PresentationFormat>Personalizar</PresentationFormat>
  <Paragraphs>161</Paragraphs>
  <Slides>33</Slides>
  <Notes>30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Servos Yaskawa</vt:lpstr>
      <vt:lpstr>Servos Yaskawa</vt:lpstr>
      <vt:lpstr>Servo Pack  SGDH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75</cp:revision>
  <dcterms:created xsi:type="dcterms:W3CDTF">2022-01-16T23:09:25Z</dcterms:created>
  <dcterms:modified xsi:type="dcterms:W3CDTF">2023-03-12T14:38:48Z</dcterms:modified>
</cp:coreProperties>
</file>